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1.xml" ContentType="application/vnd.openxmlformats-officedocument.presentationml.slide+xml"/>
  <Override PartName="/ppt/slides/slide14.xml" ContentType="application/vnd.openxmlformats-officedocument.presentationml.slide+xml"/>
  <Override PartName="/ppt/slides/slide9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10.xml" ContentType="application/vnd.openxmlformats-officedocument.presentationml.slide+xml"/>
  <Override PartName="/ppt/slides/slide7.xml" ContentType="application/vnd.openxmlformats-officedocument.presentationml.slide+xml"/>
  <Override PartName="/ppt/slides/slide6.xml" ContentType="application/vnd.openxmlformats-officedocument.presentationml.slide+xml"/>
  <Override PartName="/ppt/slides/slide8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handoutMasters/handoutMaster1.xml" ContentType="application/vnd.openxmlformats-officedocument.presentationml.handoutMaster+xml"/>
  <Override PartName="/ppt/theme/theme2.xml" ContentType="application/vnd.openxmlformats-officedocument.theme+xml"/>
  <Override PartName="/ppt/theme/theme1.xml" ContentType="application/vnd.openxmlformats-officedocument.theme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handoutMasterIdLst>
    <p:handoutMasterId r:id="rId19"/>
  </p:handoutMasterIdLst>
  <p:sldIdLst>
    <p:sldId id="256" r:id="rId2"/>
    <p:sldId id="257" r:id="rId3"/>
    <p:sldId id="270" r:id="rId4"/>
    <p:sldId id="269" r:id="rId5"/>
    <p:sldId id="265" r:id="rId6"/>
    <p:sldId id="258" r:id="rId7"/>
    <p:sldId id="264" r:id="rId8"/>
    <p:sldId id="259" r:id="rId9"/>
    <p:sldId id="263" r:id="rId10"/>
    <p:sldId id="262" r:id="rId11"/>
    <p:sldId id="261" r:id="rId12"/>
    <p:sldId id="260" r:id="rId13"/>
    <p:sldId id="275" r:id="rId14"/>
    <p:sldId id="266" r:id="rId15"/>
    <p:sldId id="274" r:id="rId16"/>
    <p:sldId id="272" r:id="rId17"/>
    <p:sldId id="276" r:id="rId1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  <p:ext uri="{2D200454-40CA-4A62-9FC3-DE9A4176ACB9}">
      <p15:notes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00" autoAdjust="0"/>
    <p:restoredTop sz="94280" autoAdjust="0"/>
  </p:normalViewPr>
  <p:slideViewPr>
    <p:cSldViewPr snapToGrid="0">
      <p:cViewPr varScale="1">
        <p:scale>
          <a:sx n="64" d="100"/>
          <a:sy n="64" d="100"/>
        </p:scale>
        <p:origin x="-108" y="-21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-5226"/>
    </p:cViewPr>
  </p:sorterViewPr>
  <p:notesViewPr>
    <p:cSldViewPr snapToGrid="0">
      <p:cViewPr varScale="1">
        <p:scale>
          <a:sx n="55" d="100"/>
          <a:sy n="55" d="100"/>
        </p:scale>
        <p:origin x="2880" y="8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customXml" Target="../customXml/item3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customXml" Target="../customXml/item2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customXml" Target="../customXml/item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7091755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Title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962399" y="1964267"/>
            <a:ext cx="7197726" cy="2421464"/>
          </a:xfrm>
        </p:spPr>
        <p:txBody>
          <a:bodyPr anchor="b">
            <a:normAutofit/>
          </a:bodyPr>
          <a:lstStyle>
            <a:lvl1pPr algn="r">
              <a:defRPr sz="4800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962399" y="4385732"/>
            <a:ext cx="7197726" cy="1405467"/>
          </a:xfrm>
        </p:spPr>
        <p:txBody>
          <a:bodyPr anchor="t">
            <a:normAutofit/>
          </a:bodyPr>
          <a:lstStyle>
            <a:lvl1pPr marL="0" indent="0" algn="r">
              <a:buNone/>
              <a:defRPr sz="1800" cap="all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932558" y="5870575"/>
            <a:ext cx="1600200" cy="377825"/>
          </a:xfrm>
        </p:spPr>
        <p:txBody>
          <a:bodyPr/>
          <a:lstStyle/>
          <a:p>
            <a:fld id="{B61BEF0D-F0BB-DE4B-95CE-6DB70DBA9567}" type="datetimeFigureOut">
              <a:rPr lang="en-US" dirty="0"/>
              <a:pPr/>
              <a:t>2/13/2017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962399" y="5870575"/>
            <a:ext cx="4893958" cy="3778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608958" y="5870575"/>
            <a:ext cx="551167" cy="3778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732865"/>
            <a:ext cx="1013142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371600" y="932112"/>
            <a:ext cx="8759827" cy="3164976"/>
          </a:xfrm>
          <a:prstGeom prst="roundRect">
            <a:avLst>
              <a:gd name="adj" fmla="val 4380"/>
            </a:avLst>
          </a:prstGeom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5299603"/>
            <a:ext cx="10131427" cy="49371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2/13/2017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09601"/>
            <a:ext cx="10131427" cy="3124199"/>
          </a:xfrm>
        </p:spPr>
        <p:txBody>
          <a:bodyPr anchor="ctr">
            <a:normAutofit/>
          </a:bodyPr>
          <a:lstStyle>
            <a:lvl1pPr algn="l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10131428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2/13/2017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10237867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88275" y="82333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xfrm>
            <a:off x="992267" y="609601"/>
            <a:ext cx="9550399" cy="2743199"/>
          </a:xfrm>
        </p:spPr>
        <p:txBody>
          <a:bodyPr anchor="ctr">
            <a:normAutofit/>
          </a:bodyPr>
          <a:lstStyle>
            <a:lvl1pPr algn="l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097875" y="3352800"/>
            <a:ext cx="9339184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7465" y="4343400"/>
            <a:ext cx="10152367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2/13/2017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2" y="3308581"/>
            <a:ext cx="10131425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4777381"/>
            <a:ext cx="10131426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2/13/2017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10237867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88275" y="82333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xfrm>
            <a:off x="992267" y="609601"/>
            <a:ext cx="9550399" cy="2743199"/>
          </a:xfrm>
        </p:spPr>
        <p:txBody>
          <a:bodyPr anchor="ctr">
            <a:normAutofit/>
          </a:bodyPr>
          <a:lstStyle>
            <a:lvl1pPr algn="l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5800" y="3886200"/>
            <a:ext cx="10135436" cy="8890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799" y="4775200"/>
            <a:ext cx="10135436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2/13/2017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09601"/>
            <a:ext cx="10131427" cy="2743199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5801" y="3505200"/>
            <a:ext cx="10131428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10131428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2/13/2017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685801" y="609600"/>
            <a:ext cx="10131425" cy="145626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2/13/2017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58675" y="609599"/>
            <a:ext cx="2158552" cy="5181601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7832116" cy="5181600"/>
          </a:xfrm>
        </p:spPr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2/13/2017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2/13/2017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308581"/>
            <a:ext cx="10131427" cy="1468800"/>
          </a:xfrm>
        </p:spPr>
        <p:txBody>
          <a:bodyPr anchor="b"/>
          <a:lstStyle>
            <a:lvl1pPr algn="l">
              <a:defRPr sz="40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799" y="4777381"/>
            <a:ext cx="1013142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 cap="all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2/13/2017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2" y="2142067"/>
            <a:ext cx="4995334" cy="3649134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21895" y="2142067"/>
            <a:ext cx="4995332" cy="3649133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2/13/2017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973670" y="2218267"/>
            <a:ext cx="470905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1" y="2870201"/>
            <a:ext cx="4996923" cy="2920998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6096003" y="2226734"/>
            <a:ext cx="4722813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23483" y="2870201"/>
            <a:ext cx="4995334" cy="2920998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2/13/2017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2/13/2017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2/13/2017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074333"/>
            <a:ext cx="3680885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48201" y="609601"/>
            <a:ext cx="6169026" cy="5181600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445933"/>
            <a:ext cx="3680885" cy="1828800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2/13/2017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600200"/>
            <a:ext cx="6164653" cy="13716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536253" y="914400"/>
            <a:ext cx="3280974" cy="4572000"/>
          </a:xfrm>
          <a:prstGeom prst="roundRect">
            <a:avLst>
              <a:gd name="adj" fmla="val 4280"/>
            </a:avLst>
          </a:prstGeom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2971800"/>
            <a:ext cx="6164653" cy="1828800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2/13/2017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1" y="609600"/>
            <a:ext cx="10131425" cy="14562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2142067"/>
            <a:ext cx="10131425" cy="364913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89660" y="5870575"/>
            <a:ext cx="1600200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2/13/2017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5870575"/>
            <a:ext cx="7827659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66060" y="5870575"/>
            <a:ext cx="551167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57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58" r:id="rId16"/>
    <p:sldLayoutId id="2147483659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8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6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GB" sz="6000" b="1" dirty="0"/>
              <a:t>Our Solar System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sz="2800" dirty="0"/>
              <a:t>Astronomical </a:t>
            </a:r>
            <a:r>
              <a:rPr lang="en-GB" dirty="0"/>
              <a:t> </a:t>
            </a:r>
            <a:r>
              <a:rPr lang="en-GB" sz="2800" dirty="0"/>
              <a:t>Facts and figures</a:t>
            </a:r>
          </a:p>
        </p:txBody>
      </p:sp>
    </p:spTree>
    <p:extLst>
      <p:ext uri="{BB962C8B-B14F-4D97-AF65-F5344CB8AC3E}">
        <p14:creationId xmlns:p14="http://schemas.microsoft.com/office/powerpoint/2010/main" val="12049925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86661122"/>
              </p:ext>
            </p:extLst>
          </p:nvPr>
        </p:nvGraphicFramePr>
        <p:xfrm>
          <a:off x="3786221" y="609600"/>
          <a:ext cx="8128000" cy="522203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64000">
                  <a:extLst>
                    <a:ext uri="{9D8B030D-6E8A-4147-A177-3AD203B41FA5}">
                      <a16:colId xmlns:a16="http://schemas.microsoft.com/office/drawing/2014/main" xmlns="" val="1713790208"/>
                    </a:ext>
                  </a:extLst>
                </a:gridCol>
                <a:gridCol w="4064000">
                  <a:extLst>
                    <a:ext uri="{9D8B030D-6E8A-4147-A177-3AD203B41FA5}">
                      <a16:colId xmlns:a16="http://schemas.microsoft.com/office/drawing/2014/main" xmlns="" val="1727723423"/>
                    </a:ext>
                  </a:extLst>
                </a:gridCol>
              </a:tblGrid>
              <a:tr h="509106"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Saturn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Facts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645240564"/>
                  </a:ext>
                </a:extLst>
              </a:tr>
              <a:tr h="640080">
                <a:tc>
                  <a:txBody>
                    <a:bodyPr/>
                    <a:lstStyle/>
                    <a:p>
                      <a:r>
                        <a:rPr lang="en-GB" dirty="0"/>
                        <a:t>Distance from the Sun </a:t>
                      </a:r>
                    </a:p>
                    <a:p>
                      <a:r>
                        <a:rPr lang="en-GB" dirty="0"/>
                        <a:t>(Millions of Kilometres)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317132077"/>
                  </a:ext>
                </a:extLst>
              </a:tr>
              <a:tr h="509106">
                <a:tc>
                  <a:txBody>
                    <a:bodyPr/>
                    <a:lstStyle/>
                    <a:p>
                      <a:r>
                        <a:rPr lang="en-GB" dirty="0"/>
                        <a:t>Length of 1 year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510314478"/>
                  </a:ext>
                </a:extLst>
              </a:tr>
              <a:tr h="509106">
                <a:tc>
                  <a:txBody>
                    <a:bodyPr/>
                    <a:lstStyle/>
                    <a:p>
                      <a:r>
                        <a:rPr lang="en-GB" dirty="0"/>
                        <a:t>Length of 1 day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482210069"/>
                  </a:ext>
                </a:extLst>
              </a:tr>
              <a:tr h="509106">
                <a:tc>
                  <a:txBody>
                    <a:bodyPr/>
                    <a:lstStyle/>
                    <a:p>
                      <a:r>
                        <a:rPr lang="en-GB" dirty="0"/>
                        <a:t>Diameter at the Equator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962756303"/>
                  </a:ext>
                </a:extLst>
              </a:tr>
              <a:tr h="509106">
                <a:tc>
                  <a:txBody>
                    <a:bodyPr/>
                    <a:lstStyle/>
                    <a:p>
                      <a:r>
                        <a:rPr lang="en-GB" dirty="0"/>
                        <a:t>Circumference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045097782"/>
                  </a:ext>
                </a:extLst>
              </a:tr>
              <a:tr h="509106">
                <a:tc>
                  <a:txBody>
                    <a:bodyPr/>
                    <a:lstStyle/>
                    <a:p>
                      <a:r>
                        <a:rPr lang="en-GB" dirty="0"/>
                        <a:t>Satellites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474397913"/>
                  </a:ext>
                </a:extLst>
              </a:tr>
              <a:tr h="509106">
                <a:tc>
                  <a:txBody>
                    <a:bodyPr/>
                    <a:lstStyle/>
                    <a:p>
                      <a:r>
                        <a:rPr lang="en-GB" dirty="0"/>
                        <a:t>Surface Temperature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643182575"/>
                  </a:ext>
                </a:extLst>
              </a:tr>
              <a:tr h="509106">
                <a:tc>
                  <a:txBody>
                    <a:bodyPr/>
                    <a:lstStyle/>
                    <a:p>
                      <a:r>
                        <a:rPr lang="en-GB" dirty="0"/>
                        <a:t>Gravity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416319981"/>
                  </a:ext>
                </a:extLst>
              </a:tr>
              <a:tr h="509106">
                <a:tc>
                  <a:txBody>
                    <a:bodyPr/>
                    <a:lstStyle/>
                    <a:p>
                      <a:r>
                        <a:rPr lang="en-GB" dirty="0"/>
                        <a:t>Rotation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664761504"/>
                  </a:ext>
                </a:extLst>
              </a:tr>
            </a:tbl>
          </a:graphicData>
        </a:graphic>
      </p:graphicFrame>
      <p:pic>
        <p:nvPicPr>
          <p:cNvPr id="3" name="Content Placeholder 2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36559" y="1395786"/>
            <a:ext cx="3649662" cy="3649662"/>
          </a:xfrm>
        </p:spPr>
      </p:pic>
    </p:spTree>
    <p:extLst>
      <p:ext uri="{BB962C8B-B14F-4D97-AF65-F5344CB8AC3E}">
        <p14:creationId xmlns:p14="http://schemas.microsoft.com/office/powerpoint/2010/main" val="29132809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17708313"/>
              </p:ext>
            </p:extLst>
          </p:nvPr>
        </p:nvGraphicFramePr>
        <p:xfrm>
          <a:off x="3786221" y="609600"/>
          <a:ext cx="8128000" cy="522203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64000">
                  <a:extLst>
                    <a:ext uri="{9D8B030D-6E8A-4147-A177-3AD203B41FA5}">
                      <a16:colId xmlns:a16="http://schemas.microsoft.com/office/drawing/2014/main" xmlns="" val="1713790208"/>
                    </a:ext>
                  </a:extLst>
                </a:gridCol>
                <a:gridCol w="4064000">
                  <a:extLst>
                    <a:ext uri="{9D8B030D-6E8A-4147-A177-3AD203B41FA5}">
                      <a16:colId xmlns:a16="http://schemas.microsoft.com/office/drawing/2014/main" xmlns="" val="1727723423"/>
                    </a:ext>
                  </a:extLst>
                </a:gridCol>
              </a:tblGrid>
              <a:tr h="509106"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Uranus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Facts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645240564"/>
                  </a:ext>
                </a:extLst>
              </a:tr>
              <a:tr h="640080">
                <a:tc>
                  <a:txBody>
                    <a:bodyPr/>
                    <a:lstStyle/>
                    <a:p>
                      <a:r>
                        <a:rPr lang="en-GB" dirty="0"/>
                        <a:t>Distance from the Sun </a:t>
                      </a:r>
                    </a:p>
                    <a:p>
                      <a:r>
                        <a:rPr lang="en-GB" dirty="0"/>
                        <a:t>(Millions of Kilometres)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317132077"/>
                  </a:ext>
                </a:extLst>
              </a:tr>
              <a:tr h="509106">
                <a:tc>
                  <a:txBody>
                    <a:bodyPr/>
                    <a:lstStyle/>
                    <a:p>
                      <a:r>
                        <a:rPr lang="en-GB" dirty="0"/>
                        <a:t>Length of 1 year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510314478"/>
                  </a:ext>
                </a:extLst>
              </a:tr>
              <a:tr h="509106">
                <a:tc>
                  <a:txBody>
                    <a:bodyPr/>
                    <a:lstStyle/>
                    <a:p>
                      <a:r>
                        <a:rPr lang="en-GB" dirty="0"/>
                        <a:t>Length of 1 day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482210069"/>
                  </a:ext>
                </a:extLst>
              </a:tr>
              <a:tr h="509106">
                <a:tc>
                  <a:txBody>
                    <a:bodyPr/>
                    <a:lstStyle/>
                    <a:p>
                      <a:r>
                        <a:rPr lang="en-GB" dirty="0"/>
                        <a:t>Diameter at the Equator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962756303"/>
                  </a:ext>
                </a:extLst>
              </a:tr>
              <a:tr h="509106">
                <a:tc>
                  <a:txBody>
                    <a:bodyPr/>
                    <a:lstStyle/>
                    <a:p>
                      <a:r>
                        <a:rPr lang="en-GB" dirty="0"/>
                        <a:t>Circumference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045097782"/>
                  </a:ext>
                </a:extLst>
              </a:tr>
              <a:tr h="509106">
                <a:tc>
                  <a:txBody>
                    <a:bodyPr/>
                    <a:lstStyle/>
                    <a:p>
                      <a:r>
                        <a:rPr lang="en-GB" dirty="0"/>
                        <a:t>Satellites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474397913"/>
                  </a:ext>
                </a:extLst>
              </a:tr>
              <a:tr h="509106">
                <a:tc>
                  <a:txBody>
                    <a:bodyPr/>
                    <a:lstStyle/>
                    <a:p>
                      <a:r>
                        <a:rPr lang="en-GB" dirty="0"/>
                        <a:t>Surface Temperature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643182575"/>
                  </a:ext>
                </a:extLst>
              </a:tr>
              <a:tr h="509106">
                <a:tc>
                  <a:txBody>
                    <a:bodyPr/>
                    <a:lstStyle/>
                    <a:p>
                      <a:r>
                        <a:rPr lang="en-GB" dirty="0"/>
                        <a:t>Gravity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416319981"/>
                  </a:ext>
                </a:extLst>
              </a:tr>
              <a:tr h="509106">
                <a:tc>
                  <a:txBody>
                    <a:bodyPr/>
                    <a:lstStyle/>
                    <a:p>
                      <a:r>
                        <a:rPr lang="en-GB" dirty="0"/>
                        <a:t>Rotation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664761504"/>
                  </a:ext>
                </a:extLst>
              </a:tr>
            </a:tbl>
          </a:graphicData>
        </a:graphic>
      </p:graphicFrame>
      <p:pic>
        <p:nvPicPr>
          <p:cNvPr id="3" name="Content Placeholder 2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36559" y="1524000"/>
            <a:ext cx="3521448" cy="3521448"/>
          </a:xfrm>
        </p:spPr>
      </p:pic>
    </p:spTree>
    <p:extLst>
      <p:ext uri="{BB962C8B-B14F-4D97-AF65-F5344CB8AC3E}">
        <p14:creationId xmlns:p14="http://schemas.microsoft.com/office/powerpoint/2010/main" val="14852900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58880127"/>
              </p:ext>
            </p:extLst>
          </p:nvPr>
        </p:nvGraphicFramePr>
        <p:xfrm>
          <a:off x="3786221" y="609600"/>
          <a:ext cx="8128000" cy="522203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64000">
                  <a:extLst>
                    <a:ext uri="{9D8B030D-6E8A-4147-A177-3AD203B41FA5}">
                      <a16:colId xmlns:a16="http://schemas.microsoft.com/office/drawing/2014/main" xmlns="" val="1713790208"/>
                    </a:ext>
                  </a:extLst>
                </a:gridCol>
                <a:gridCol w="4064000">
                  <a:extLst>
                    <a:ext uri="{9D8B030D-6E8A-4147-A177-3AD203B41FA5}">
                      <a16:colId xmlns:a16="http://schemas.microsoft.com/office/drawing/2014/main" xmlns="" val="1727723423"/>
                    </a:ext>
                  </a:extLst>
                </a:gridCol>
              </a:tblGrid>
              <a:tr h="509106"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Neptune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Facts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645240564"/>
                  </a:ext>
                </a:extLst>
              </a:tr>
              <a:tr h="640080">
                <a:tc>
                  <a:txBody>
                    <a:bodyPr/>
                    <a:lstStyle/>
                    <a:p>
                      <a:r>
                        <a:rPr lang="en-GB" dirty="0"/>
                        <a:t>Distance from the Sun </a:t>
                      </a:r>
                    </a:p>
                    <a:p>
                      <a:r>
                        <a:rPr lang="en-GB" dirty="0"/>
                        <a:t>(Millions of Kilometres)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317132077"/>
                  </a:ext>
                </a:extLst>
              </a:tr>
              <a:tr h="509106">
                <a:tc>
                  <a:txBody>
                    <a:bodyPr/>
                    <a:lstStyle/>
                    <a:p>
                      <a:r>
                        <a:rPr lang="en-GB" dirty="0"/>
                        <a:t>Length of 1 year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510314478"/>
                  </a:ext>
                </a:extLst>
              </a:tr>
              <a:tr h="509106">
                <a:tc>
                  <a:txBody>
                    <a:bodyPr/>
                    <a:lstStyle/>
                    <a:p>
                      <a:r>
                        <a:rPr lang="en-GB" dirty="0"/>
                        <a:t>Length of 1 day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482210069"/>
                  </a:ext>
                </a:extLst>
              </a:tr>
              <a:tr h="509106">
                <a:tc>
                  <a:txBody>
                    <a:bodyPr/>
                    <a:lstStyle/>
                    <a:p>
                      <a:r>
                        <a:rPr lang="en-GB" dirty="0"/>
                        <a:t>Diameter at the Equator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962756303"/>
                  </a:ext>
                </a:extLst>
              </a:tr>
              <a:tr h="509106">
                <a:tc>
                  <a:txBody>
                    <a:bodyPr/>
                    <a:lstStyle/>
                    <a:p>
                      <a:r>
                        <a:rPr lang="en-GB" dirty="0"/>
                        <a:t>Circumference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045097782"/>
                  </a:ext>
                </a:extLst>
              </a:tr>
              <a:tr h="509106">
                <a:tc>
                  <a:txBody>
                    <a:bodyPr/>
                    <a:lstStyle/>
                    <a:p>
                      <a:r>
                        <a:rPr lang="en-GB" dirty="0"/>
                        <a:t>Satellites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474397913"/>
                  </a:ext>
                </a:extLst>
              </a:tr>
              <a:tr h="509106">
                <a:tc>
                  <a:txBody>
                    <a:bodyPr/>
                    <a:lstStyle/>
                    <a:p>
                      <a:r>
                        <a:rPr lang="en-GB" dirty="0"/>
                        <a:t>Surface Temperature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643182575"/>
                  </a:ext>
                </a:extLst>
              </a:tr>
              <a:tr h="509106">
                <a:tc>
                  <a:txBody>
                    <a:bodyPr/>
                    <a:lstStyle/>
                    <a:p>
                      <a:r>
                        <a:rPr lang="en-GB" dirty="0"/>
                        <a:t>Gravity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416319981"/>
                  </a:ext>
                </a:extLst>
              </a:tr>
              <a:tr h="509106">
                <a:tc>
                  <a:txBody>
                    <a:bodyPr/>
                    <a:lstStyle/>
                    <a:p>
                      <a:r>
                        <a:rPr lang="en-GB" dirty="0"/>
                        <a:t>Rotation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664761504"/>
                  </a:ext>
                </a:extLst>
              </a:tr>
            </a:tbl>
          </a:graphicData>
        </a:graphic>
      </p:graphicFrame>
      <p:pic>
        <p:nvPicPr>
          <p:cNvPr id="3" name="Content Placeholder 2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1395786"/>
            <a:ext cx="3649662" cy="3649662"/>
          </a:xfrm>
        </p:spPr>
      </p:pic>
    </p:spTree>
    <p:extLst>
      <p:ext uri="{BB962C8B-B14F-4D97-AF65-F5344CB8AC3E}">
        <p14:creationId xmlns:p14="http://schemas.microsoft.com/office/powerpoint/2010/main" val="28544871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Content Placeholder 2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48424" y="3823252"/>
            <a:ext cx="3034748" cy="3034748"/>
          </a:xfrm>
        </p:spPr>
      </p:pic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27475737"/>
              </p:ext>
            </p:extLst>
          </p:nvPr>
        </p:nvGraphicFramePr>
        <p:xfrm>
          <a:off x="583096" y="844062"/>
          <a:ext cx="11277601" cy="303807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69803">
                  <a:extLst>
                    <a:ext uri="{9D8B030D-6E8A-4147-A177-3AD203B41FA5}">
                      <a16:colId xmlns:a16="http://schemas.microsoft.com/office/drawing/2014/main" xmlns="" val="2981312880"/>
                    </a:ext>
                  </a:extLst>
                </a:gridCol>
                <a:gridCol w="1136329">
                  <a:extLst>
                    <a:ext uri="{9D8B030D-6E8A-4147-A177-3AD203B41FA5}">
                      <a16:colId xmlns:a16="http://schemas.microsoft.com/office/drawing/2014/main" xmlns="" val="1285389628"/>
                    </a:ext>
                  </a:extLst>
                </a:gridCol>
                <a:gridCol w="1253067">
                  <a:extLst>
                    <a:ext uri="{9D8B030D-6E8A-4147-A177-3AD203B41FA5}">
                      <a16:colId xmlns:a16="http://schemas.microsoft.com/office/drawing/2014/main" xmlns="" val="588390867"/>
                    </a:ext>
                  </a:extLst>
                </a:gridCol>
                <a:gridCol w="1253067">
                  <a:extLst>
                    <a:ext uri="{9D8B030D-6E8A-4147-A177-3AD203B41FA5}">
                      <a16:colId xmlns:a16="http://schemas.microsoft.com/office/drawing/2014/main" xmlns="" val="3056877929"/>
                    </a:ext>
                  </a:extLst>
                </a:gridCol>
                <a:gridCol w="1253067">
                  <a:extLst>
                    <a:ext uri="{9D8B030D-6E8A-4147-A177-3AD203B41FA5}">
                      <a16:colId xmlns:a16="http://schemas.microsoft.com/office/drawing/2014/main" xmlns="" val="631611780"/>
                    </a:ext>
                  </a:extLst>
                </a:gridCol>
                <a:gridCol w="1253067">
                  <a:extLst>
                    <a:ext uri="{9D8B030D-6E8A-4147-A177-3AD203B41FA5}">
                      <a16:colId xmlns:a16="http://schemas.microsoft.com/office/drawing/2014/main" xmlns="" val="2708238506"/>
                    </a:ext>
                  </a:extLst>
                </a:gridCol>
                <a:gridCol w="1253067">
                  <a:extLst>
                    <a:ext uri="{9D8B030D-6E8A-4147-A177-3AD203B41FA5}">
                      <a16:colId xmlns:a16="http://schemas.microsoft.com/office/drawing/2014/main" xmlns="" val="2423626308"/>
                    </a:ext>
                  </a:extLst>
                </a:gridCol>
                <a:gridCol w="1253067">
                  <a:extLst>
                    <a:ext uri="{9D8B030D-6E8A-4147-A177-3AD203B41FA5}">
                      <a16:colId xmlns:a16="http://schemas.microsoft.com/office/drawing/2014/main" xmlns="" val="262683267"/>
                    </a:ext>
                  </a:extLst>
                </a:gridCol>
                <a:gridCol w="1253067">
                  <a:extLst>
                    <a:ext uri="{9D8B030D-6E8A-4147-A177-3AD203B41FA5}">
                      <a16:colId xmlns:a16="http://schemas.microsoft.com/office/drawing/2014/main" xmlns="" val="3870587602"/>
                    </a:ext>
                  </a:extLst>
                </a:gridCol>
              </a:tblGrid>
              <a:tr h="700098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Mercury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Venus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Earth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Mars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Jupiter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Saturn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Uranus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Neptune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539647463"/>
                  </a:ext>
                </a:extLst>
              </a:tr>
              <a:tr h="675022">
                <a:tc>
                  <a:txBody>
                    <a:bodyPr/>
                    <a:lstStyle/>
                    <a:p>
                      <a:r>
                        <a:rPr lang="en-GB" dirty="0" err="1"/>
                        <a:t>Graviational</a:t>
                      </a:r>
                      <a:r>
                        <a:rPr lang="en-GB" dirty="0"/>
                        <a:t> Pull (N/Kg)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558219436"/>
                  </a:ext>
                </a:extLst>
              </a:tr>
              <a:tr h="748552">
                <a:tc>
                  <a:txBody>
                    <a:bodyPr/>
                    <a:lstStyle/>
                    <a:p>
                      <a:r>
                        <a:rPr lang="en-GB" baseline="0" dirty="0">
                          <a:solidFill>
                            <a:schemeClr val="accent4">
                              <a:lumMod val="50000"/>
                            </a:schemeClr>
                          </a:solidFill>
                        </a:rPr>
                        <a:t>Astronaut’s mass in Kg</a:t>
                      </a:r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80Kg</a:t>
                      </a:r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633994430"/>
                  </a:ext>
                </a:extLst>
              </a:tr>
              <a:tr h="855518">
                <a:tc>
                  <a:txBody>
                    <a:bodyPr/>
                    <a:lstStyle/>
                    <a:p>
                      <a:r>
                        <a:rPr lang="en-GB" sz="1800" dirty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Astronaut’s weight in Newtons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744593964"/>
                  </a:ext>
                </a:extLst>
              </a:tr>
            </a:tbl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3635594" y="4411751"/>
            <a:ext cx="7932738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Suppose an astronaut has a mass of 80Kg on earth….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schemeClr val="accent4">
                    <a:lumMod val="75000"/>
                  </a:schemeClr>
                </a:solidFill>
              </a:rPr>
              <a:t>Mass is measured in Kilograms (It doesn’t change with gravity)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Weight in Newtons = mass (Kg) x Gravitational pull (N/Kg)</a:t>
            </a:r>
          </a:p>
          <a:p>
            <a:r>
              <a:rPr lang="en-GB" sz="2400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			Complete the table.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575411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Content Placeholder 2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31304" y="3750939"/>
            <a:ext cx="3034748" cy="3034748"/>
          </a:xfrm>
        </p:spPr>
      </p:pic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68372520"/>
              </p:ext>
            </p:extLst>
          </p:nvPr>
        </p:nvGraphicFramePr>
        <p:xfrm>
          <a:off x="583096" y="547307"/>
          <a:ext cx="11237841" cy="315625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52939">
                  <a:extLst>
                    <a:ext uri="{9D8B030D-6E8A-4147-A177-3AD203B41FA5}">
                      <a16:colId xmlns:a16="http://schemas.microsoft.com/office/drawing/2014/main" xmlns="" val="2981312880"/>
                    </a:ext>
                  </a:extLst>
                </a:gridCol>
                <a:gridCol w="1344359">
                  <a:extLst>
                    <a:ext uri="{9D8B030D-6E8A-4147-A177-3AD203B41FA5}">
                      <a16:colId xmlns:a16="http://schemas.microsoft.com/office/drawing/2014/main" xmlns="" val="1285389628"/>
                    </a:ext>
                  </a:extLst>
                </a:gridCol>
                <a:gridCol w="1248649">
                  <a:extLst>
                    <a:ext uri="{9D8B030D-6E8A-4147-A177-3AD203B41FA5}">
                      <a16:colId xmlns:a16="http://schemas.microsoft.com/office/drawing/2014/main" xmlns="" val="588390867"/>
                    </a:ext>
                  </a:extLst>
                </a:gridCol>
                <a:gridCol w="1248649">
                  <a:extLst>
                    <a:ext uri="{9D8B030D-6E8A-4147-A177-3AD203B41FA5}">
                      <a16:colId xmlns:a16="http://schemas.microsoft.com/office/drawing/2014/main" xmlns="" val="3056877929"/>
                    </a:ext>
                  </a:extLst>
                </a:gridCol>
                <a:gridCol w="1248649">
                  <a:extLst>
                    <a:ext uri="{9D8B030D-6E8A-4147-A177-3AD203B41FA5}">
                      <a16:colId xmlns:a16="http://schemas.microsoft.com/office/drawing/2014/main" xmlns="" val="631611780"/>
                    </a:ext>
                  </a:extLst>
                </a:gridCol>
                <a:gridCol w="1248649">
                  <a:extLst>
                    <a:ext uri="{9D8B030D-6E8A-4147-A177-3AD203B41FA5}">
                      <a16:colId xmlns:a16="http://schemas.microsoft.com/office/drawing/2014/main" xmlns="" val="2708238506"/>
                    </a:ext>
                  </a:extLst>
                </a:gridCol>
                <a:gridCol w="1248649">
                  <a:extLst>
                    <a:ext uri="{9D8B030D-6E8A-4147-A177-3AD203B41FA5}">
                      <a16:colId xmlns:a16="http://schemas.microsoft.com/office/drawing/2014/main" xmlns="" val="2423626308"/>
                    </a:ext>
                  </a:extLst>
                </a:gridCol>
                <a:gridCol w="1248649">
                  <a:extLst>
                    <a:ext uri="{9D8B030D-6E8A-4147-A177-3AD203B41FA5}">
                      <a16:colId xmlns:a16="http://schemas.microsoft.com/office/drawing/2014/main" xmlns="" val="262683267"/>
                    </a:ext>
                  </a:extLst>
                </a:gridCol>
                <a:gridCol w="1248649">
                  <a:extLst>
                    <a:ext uri="{9D8B030D-6E8A-4147-A177-3AD203B41FA5}">
                      <a16:colId xmlns:a16="http://schemas.microsoft.com/office/drawing/2014/main" xmlns="" val="3870587602"/>
                    </a:ext>
                  </a:extLst>
                </a:gridCol>
              </a:tblGrid>
              <a:tr h="747284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Mercury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Venus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Earth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Mars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Jupiter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Saturn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Uranus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Neptune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539647463"/>
                  </a:ext>
                </a:extLst>
              </a:tr>
              <a:tr h="747284">
                <a:tc>
                  <a:txBody>
                    <a:bodyPr/>
                    <a:lstStyle/>
                    <a:p>
                      <a:r>
                        <a:rPr lang="en-GB" dirty="0">
                          <a:solidFill>
                            <a:schemeClr val="accent4">
                              <a:lumMod val="75000"/>
                            </a:schemeClr>
                          </a:solidFill>
                        </a:rPr>
                        <a:t>Length of 1 year</a:t>
                      </a:r>
                      <a:endParaRPr lang="en-GB" baseline="0" dirty="0">
                        <a:solidFill>
                          <a:schemeClr val="accent4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558219436"/>
                  </a:ext>
                </a:extLst>
              </a:tr>
              <a:tr h="914400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dirty="0">
                          <a:solidFill>
                            <a:schemeClr val="accent3">
                              <a:lumMod val="50000"/>
                            </a:schemeClr>
                          </a:solidFill>
                        </a:rPr>
                        <a:t>My Age in years</a:t>
                      </a:r>
                    </a:p>
                    <a:p>
                      <a:endParaRPr lang="en-GB" sz="1800" dirty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633994430"/>
                  </a:ext>
                </a:extLst>
              </a:tr>
              <a:tr h="747284">
                <a:tc>
                  <a:txBody>
                    <a:bodyPr/>
                    <a:lstStyle/>
                    <a:p>
                      <a:endParaRPr lang="en-GB" dirty="0">
                        <a:solidFill>
                          <a:schemeClr val="accent3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744593964"/>
                  </a:ext>
                </a:extLst>
              </a:tr>
            </a:tbl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3649662" y="3975652"/>
            <a:ext cx="7932738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sz="2400" dirty="0">
              <a:solidFill>
                <a:schemeClr val="accent5">
                  <a:lumMod val="60000"/>
                  <a:lumOff val="40000"/>
                </a:schemeClr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schemeClr val="accent3">
                    <a:lumMod val="75000"/>
                  </a:schemeClr>
                </a:solidFill>
              </a:rPr>
              <a:t>Calculate ‘Age last birthday x 365’  divided by length of 1 year for Mercury, Venus and Mars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schemeClr val="accent3">
                    <a:lumMod val="75000"/>
                  </a:schemeClr>
                </a:solidFill>
              </a:rPr>
              <a:t>Calculate ‘Age last birthday’ divided by length of 1 year for Jupiter, Saturn, Uranus and Neptune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779432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80863013"/>
              </p:ext>
            </p:extLst>
          </p:nvPr>
        </p:nvGraphicFramePr>
        <p:xfrm>
          <a:off x="477078" y="560560"/>
          <a:ext cx="11304108" cy="3872008"/>
        </p:xfrm>
        <a:graphic>
          <a:graphicData uri="http://schemas.openxmlformats.org/drawingml/2006/table">
            <a:tbl>
              <a:tblPr firstRow="1" lastRow="1" bandRow="1">
                <a:tableStyleId>{5C22544A-7EE6-4342-B048-85BDC9FD1C3A}</a:tableStyleId>
              </a:tblPr>
              <a:tblGrid>
                <a:gridCol w="1256012">
                  <a:extLst>
                    <a:ext uri="{9D8B030D-6E8A-4147-A177-3AD203B41FA5}">
                      <a16:colId xmlns:a16="http://schemas.microsoft.com/office/drawing/2014/main" xmlns="" val="2981312880"/>
                    </a:ext>
                  </a:extLst>
                </a:gridCol>
                <a:gridCol w="1256012">
                  <a:extLst>
                    <a:ext uri="{9D8B030D-6E8A-4147-A177-3AD203B41FA5}">
                      <a16:colId xmlns:a16="http://schemas.microsoft.com/office/drawing/2014/main" xmlns="" val="1285389628"/>
                    </a:ext>
                  </a:extLst>
                </a:gridCol>
                <a:gridCol w="1256012">
                  <a:extLst>
                    <a:ext uri="{9D8B030D-6E8A-4147-A177-3AD203B41FA5}">
                      <a16:colId xmlns:a16="http://schemas.microsoft.com/office/drawing/2014/main" xmlns="" val="588390867"/>
                    </a:ext>
                  </a:extLst>
                </a:gridCol>
                <a:gridCol w="1256012">
                  <a:extLst>
                    <a:ext uri="{9D8B030D-6E8A-4147-A177-3AD203B41FA5}">
                      <a16:colId xmlns:a16="http://schemas.microsoft.com/office/drawing/2014/main" xmlns="" val="3056877929"/>
                    </a:ext>
                  </a:extLst>
                </a:gridCol>
                <a:gridCol w="1256012">
                  <a:extLst>
                    <a:ext uri="{9D8B030D-6E8A-4147-A177-3AD203B41FA5}">
                      <a16:colId xmlns:a16="http://schemas.microsoft.com/office/drawing/2014/main" xmlns="" val="3526882526"/>
                    </a:ext>
                  </a:extLst>
                </a:gridCol>
                <a:gridCol w="1256012">
                  <a:extLst>
                    <a:ext uri="{9D8B030D-6E8A-4147-A177-3AD203B41FA5}">
                      <a16:colId xmlns:a16="http://schemas.microsoft.com/office/drawing/2014/main" xmlns="" val="2708238506"/>
                    </a:ext>
                  </a:extLst>
                </a:gridCol>
                <a:gridCol w="1256012">
                  <a:extLst>
                    <a:ext uri="{9D8B030D-6E8A-4147-A177-3AD203B41FA5}">
                      <a16:colId xmlns:a16="http://schemas.microsoft.com/office/drawing/2014/main" xmlns="" val="2423626308"/>
                    </a:ext>
                  </a:extLst>
                </a:gridCol>
                <a:gridCol w="1256012">
                  <a:extLst>
                    <a:ext uri="{9D8B030D-6E8A-4147-A177-3AD203B41FA5}">
                      <a16:colId xmlns:a16="http://schemas.microsoft.com/office/drawing/2014/main" xmlns="" val="262683267"/>
                    </a:ext>
                  </a:extLst>
                </a:gridCol>
                <a:gridCol w="1256012">
                  <a:extLst>
                    <a:ext uri="{9D8B030D-6E8A-4147-A177-3AD203B41FA5}">
                      <a16:colId xmlns:a16="http://schemas.microsoft.com/office/drawing/2014/main" xmlns="" val="3870587602"/>
                    </a:ext>
                  </a:extLst>
                </a:gridCol>
              </a:tblGrid>
              <a:tr h="747284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Mercury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Venus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Earth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Mars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Jupiter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Saturn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Uranus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Neptune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539647463"/>
                  </a:ext>
                </a:extLst>
              </a:tr>
              <a:tr h="1463040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baseline="0" dirty="0">
                          <a:solidFill>
                            <a:srgbClr val="002060"/>
                          </a:solidFill>
                        </a:rPr>
                        <a:t>Distance from the sun X 1 million Km </a:t>
                      </a:r>
                    </a:p>
                    <a:p>
                      <a:endParaRPr lang="en-GB" baseline="0" dirty="0">
                        <a:solidFill>
                          <a:schemeClr val="accent4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58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108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150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228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778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1430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2870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5400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558219436"/>
                  </a:ext>
                </a:extLst>
              </a:tr>
              <a:tr h="914400">
                <a:tc>
                  <a:txBody>
                    <a:bodyPr/>
                    <a:lstStyle/>
                    <a:p>
                      <a:r>
                        <a:rPr lang="en-GB" sz="1800" dirty="0">
                          <a:solidFill>
                            <a:schemeClr val="accent4">
                              <a:lumMod val="50000"/>
                            </a:schemeClr>
                          </a:solidFill>
                        </a:rPr>
                        <a:t>Time for light to travel </a:t>
                      </a:r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633994430"/>
                  </a:ext>
                </a:extLst>
              </a:tr>
              <a:tr h="747284">
                <a:tc>
                  <a:txBody>
                    <a:bodyPr/>
                    <a:lstStyle/>
                    <a:p>
                      <a:endParaRPr lang="en-GB" dirty="0">
                        <a:solidFill>
                          <a:schemeClr val="accent3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744593964"/>
                  </a:ext>
                </a:extLst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2845139" y="4837044"/>
            <a:ext cx="698389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     Speed = distance / time </a:t>
            </a:r>
          </a:p>
          <a:p>
            <a:pPr marL="285750" indent="-285750">
              <a:buFont typeface="Symbol" panose="05050102010706020507" pitchFamily="18" charset="2"/>
              <a:buChar char="Þ"/>
            </a:pP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 Time = distance / speed </a:t>
            </a:r>
          </a:p>
          <a:p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     Speed of light = 300,000 km/s</a:t>
            </a:r>
          </a:p>
        </p:txBody>
      </p:sp>
    </p:spTree>
    <p:extLst>
      <p:ext uri="{BB962C8B-B14F-4D97-AF65-F5344CB8AC3E}">
        <p14:creationId xmlns:p14="http://schemas.microsoft.com/office/powerpoint/2010/main" val="6619897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159026"/>
            <a:ext cx="10131425" cy="1134903"/>
          </a:xfrm>
        </p:spPr>
        <p:txBody>
          <a:bodyPr/>
          <a:lstStyle/>
          <a:p>
            <a:r>
              <a:rPr lang="en-GB" dirty="0"/>
              <a:t>ASTRONOMICAL distances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1" y="1293928"/>
            <a:ext cx="10883347" cy="5093619"/>
          </a:xfrm>
        </p:spPr>
        <p:txBody>
          <a:bodyPr>
            <a:normAutofit/>
          </a:bodyPr>
          <a:lstStyle/>
          <a:p>
            <a:r>
              <a:rPr lang="en-GB" sz="2600" dirty="0"/>
              <a:t>                                          1 light year = distance travelled by light in one year</a:t>
            </a:r>
          </a:p>
          <a:p>
            <a:r>
              <a:rPr lang="en-GB" sz="2600" dirty="0"/>
              <a:t>                              The speed of light = 300,000,000 metres/second</a:t>
            </a:r>
          </a:p>
          <a:p>
            <a:r>
              <a:rPr lang="en-GB" sz="2600" dirty="0"/>
              <a:t>      Number of seconds in one year = 365 x 24 x 60 x 60 approximately</a:t>
            </a:r>
          </a:p>
          <a:p>
            <a:pPr marL="0" indent="0">
              <a:buNone/>
            </a:pPr>
            <a:r>
              <a:rPr lang="en-GB" sz="2600" dirty="0"/>
              <a:t>									           = 31,536,000s</a:t>
            </a:r>
          </a:p>
          <a:p>
            <a:pPr>
              <a:buFont typeface="Symbol" panose="05050102010706020507" pitchFamily="18" charset="2"/>
              <a:buChar char="Þ"/>
            </a:pPr>
            <a:r>
              <a:rPr lang="en-GB" sz="2600" dirty="0"/>
              <a:t>                                    One light year = 300,000,000 x 365 x 24 x 60 x 60 metres</a:t>
            </a:r>
          </a:p>
          <a:p>
            <a:pPr marL="0" indent="0">
              <a:buNone/>
            </a:pPr>
            <a:r>
              <a:rPr lang="en-GB" sz="2600" dirty="0"/>
              <a:t>				                                          = </a:t>
            </a:r>
            <a:r>
              <a:rPr lang="en-GB" sz="2600" u="sng" dirty="0"/>
              <a:t>9,460,800,000,000,000m</a:t>
            </a:r>
          </a:p>
          <a:p>
            <a:pPr>
              <a:buFont typeface="Symbol" panose="05050102010706020507" pitchFamily="18" charset="2"/>
              <a:buChar char="Þ"/>
            </a:pPr>
            <a:r>
              <a:rPr lang="en-GB" sz="2600" dirty="0"/>
              <a:t>                                                              = </a:t>
            </a:r>
            <a:r>
              <a:rPr lang="en-GB" sz="2600" u="sng" dirty="0"/>
              <a:t>9.46 x 10</a:t>
            </a:r>
            <a:r>
              <a:rPr lang="en-GB" sz="2600" u="sng" baseline="30000" dirty="0"/>
              <a:t>15  </a:t>
            </a:r>
            <a:r>
              <a:rPr lang="en-GB" sz="2600" u="sng" dirty="0"/>
              <a:t>m </a:t>
            </a:r>
            <a:r>
              <a:rPr lang="en-GB" sz="2600" dirty="0"/>
              <a:t>  in scientific notation </a:t>
            </a:r>
            <a:endParaRPr lang="en-GB" sz="2600" baseline="30000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858859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4911" y="159026"/>
            <a:ext cx="10212315" cy="1064863"/>
          </a:xfrm>
        </p:spPr>
        <p:txBody>
          <a:bodyPr/>
          <a:lstStyle/>
          <a:p>
            <a:pPr algn="ctr"/>
            <a:r>
              <a:rPr lang="en-GB" dirty="0"/>
              <a:t>Measuring Gravity on earth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1" y="1293928"/>
            <a:ext cx="10883347" cy="5093619"/>
          </a:xfrm>
        </p:spPr>
        <p:txBody>
          <a:bodyPr>
            <a:normAutofit/>
          </a:bodyPr>
          <a:lstStyle/>
          <a:p>
            <a:r>
              <a:rPr lang="en-GB" sz="2600" dirty="0"/>
              <a:t>                                          </a:t>
            </a:r>
            <a:endParaRPr lang="en-GB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54596930"/>
              </p:ext>
            </p:extLst>
          </p:nvPr>
        </p:nvGraphicFramePr>
        <p:xfrm>
          <a:off x="6217920" y="2197998"/>
          <a:ext cx="5351228" cy="409557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452624">
                  <a:extLst>
                    <a:ext uri="{9D8B030D-6E8A-4147-A177-3AD203B41FA5}">
                      <a16:colId xmlns:a16="http://schemas.microsoft.com/office/drawing/2014/main" xmlns="" val="3816469864"/>
                    </a:ext>
                  </a:extLst>
                </a:gridCol>
                <a:gridCol w="1188804">
                  <a:extLst>
                    <a:ext uri="{9D8B030D-6E8A-4147-A177-3AD203B41FA5}">
                      <a16:colId xmlns:a16="http://schemas.microsoft.com/office/drawing/2014/main" xmlns="" val="2471365304"/>
                    </a:ext>
                  </a:extLst>
                </a:gridCol>
                <a:gridCol w="1371348">
                  <a:extLst>
                    <a:ext uri="{9D8B030D-6E8A-4147-A177-3AD203B41FA5}">
                      <a16:colId xmlns:a16="http://schemas.microsoft.com/office/drawing/2014/main" xmlns="" val="1111606196"/>
                    </a:ext>
                  </a:extLst>
                </a:gridCol>
                <a:gridCol w="1338452">
                  <a:extLst>
                    <a:ext uri="{9D8B030D-6E8A-4147-A177-3AD203B41FA5}">
                      <a16:colId xmlns:a16="http://schemas.microsoft.com/office/drawing/2014/main" xmlns="" val="2666336758"/>
                    </a:ext>
                  </a:extLst>
                </a:gridCol>
              </a:tblGrid>
              <a:tr h="1023430">
                <a:tc>
                  <a:txBody>
                    <a:bodyPr/>
                    <a:lstStyle/>
                    <a:p>
                      <a:pPr marL="457200"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</a:rPr>
                        <a:t>Object</a:t>
                      </a:r>
                      <a:endParaRPr lang="en-GB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</a:rPr>
                        <a:t>Mass in </a:t>
                      </a:r>
                      <a:r>
                        <a:rPr lang="en-GB" sz="1400" dirty="0" err="1">
                          <a:effectLst/>
                        </a:rPr>
                        <a:t>kgs</a:t>
                      </a:r>
                      <a:endParaRPr lang="en-GB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</a:rPr>
                        <a:t>Weight in Newtons</a:t>
                      </a:r>
                      <a:endParaRPr lang="en-GB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</a:rPr>
                        <a:t>Weight</a:t>
                      </a:r>
                    </a:p>
                    <a:p>
                      <a:pPr marL="457200"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</a:rPr>
                        <a:t>/mass (N/Kg)</a:t>
                      </a:r>
                      <a:endParaRPr lang="en-GB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3745279825"/>
                  </a:ext>
                </a:extLst>
              </a:tr>
              <a:tr h="623264">
                <a:tc>
                  <a:txBody>
                    <a:bodyPr/>
                    <a:lstStyle/>
                    <a:p>
                      <a:pPr marL="457200"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</a:rPr>
                        <a:t>1 litre bottle of water</a:t>
                      </a:r>
                      <a:endParaRPr lang="en-GB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</a:rPr>
                        <a:t> </a:t>
                      </a:r>
                      <a:endParaRPr lang="en-GB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100" dirty="0">
                          <a:effectLst/>
                        </a:rPr>
                        <a:t> </a:t>
                      </a:r>
                      <a:endParaRPr lang="en-GB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 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941467214"/>
                  </a:ext>
                </a:extLst>
              </a:tr>
              <a:tr h="596824">
                <a:tc>
                  <a:txBody>
                    <a:bodyPr/>
                    <a:lstStyle/>
                    <a:p>
                      <a:pPr marL="457200"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100" dirty="0">
                          <a:effectLst/>
                        </a:rPr>
                        <a:t> </a:t>
                      </a:r>
                      <a:endParaRPr lang="en-GB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100" dirty="0">
                          <a:effectLst/>
                        </a:rPr>
                        <a:t> </a:t>
                      </a:r>
                    </a:p>
                    <a:p>
                      <a:pPr marL="457200"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GB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457200"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GB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457200"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100" dirty="0">
                          <a:effectLst/>
                        </a:rPr>
                        <a:t> </a:t>
                      </a:r>
                      <a:endParaRPr lang="en-GB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457200"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100" dirty="0">
                          <a:effectLst/>
                        </a:rPr>
                        <a:t> </a:t>
                      </a:r>
                      <a:endParaRPr lang="en-GB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580879253"/>
                  </a:ext>
                </a:extLst>
              </a:tr>
              <a:tr h="596824">
                <a:tc>
                  <a:txBody>
                    <a:bodyPr/>
                    <a:lstStyle/>
                    <a:p>
                      <a:pPr marL="457200"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100" dirty="0">
                          <a:effectLst/>
                        </a:rPr>
                        <a:t> </a:t>
                      </a:r>
                      <a:endParaRPr lang="en-GB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100" dirty="0">
                          <a:effectLst/>
                        </a:rPr>
                        <a:t> </a:t>
                      </a:r>
                    </a:p>
                    <a:p>
                      <a:pPr marL="457200"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GB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457200"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GB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100" dirty="0">
                          <a:effectLst/>
                        </a:rPr>
                        <a:t> </a:t>
                      </a:r>
                      <a:endParaRPr lang="en-GB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100" dirty="0">
                          <a:effectLst/>
                        </a:rPr>
                        <a:t> </a:t>
                      </a:r>
                      <a:endParaRPr lang="en-GB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005030242"/>
                  </a:ext>
                </a:extLst>
              </a:tr>
              <a:tr h="596824">
                <a:tc>
                  <a:txBody>
                    <a:bodyPr/>
                    <a:lstStyle/>
                    <a:p>
                      <a:pPr marL="457200"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100" dirty="0">
                          <a:effectLst/>
                        </a:rPr>
                        <a:t> </a:t>
                      </a:r>
                    </a:p>
                    <a:p>
                      <a:pPr marL="457200"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GB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457200"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GB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100" dirty="0">
                          <a:effectLst/>
                        </a:rPr>
                        <a:t> </a:t>
                      </a:r>
                      <a:endParaRPr lang="en-GB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457200"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100" dirty="0">
                          <a:effectLst/>
                        </a:rPr>
                        <a:t> </a:t>
                      </a:r>
                      <a:endParaRPr lang="en-GB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457200"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100" dirty="0">
                          <a:effectLst/>
                        </a:rPr>
                        <a:t> </a:t>
                      </a:r>
                      <a:endParaRPr lang="en-GB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677112874"/>
                  </a:ext>
                </a:extLst>
              </a:tr>
              <a:tr h="596824">
                <a:tc>
                  <a:txBody>
                    <a:bodyPr/>
                    <a:lstStyle/>
                    <a:p>
                      <a:pPr marL="457200"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100" dirty="0">
                          <a:effectLst/>
                        </a:rPr>
                        <a:t> </a:t>
                      </a:r>
                    </a:p>
                    <a:p>
                      <a:pPr marL="457200"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GB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457200"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GB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 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100" dirty="0">
                          <a:effectLst/>
                        </a:rPr>
                        <a:t> </a:t>
                      </a:r>
                      <a:endParaRPr lang="en-GB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100" dirty="0">
                          <a:effectLst/>
                        </a:rPr>
                        <a:t> </a:t>
                      </a:r>
                      <a:endParaRPr lang="en-GB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894480515"/>
                  </a:ext>
                </a:extLst>
              </a:tr>
            </a:tbl>
          </a:graphicData>
        </a:graphic>
      </p:graphicFrame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122309" y="1223889"/>
            <a:ext cx="11177517" cy="46782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altLang="en-US" b="0" i="0" u="sng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Practical Investigation</a:t>
            </a:r>
            <a:r>
              <a:rPr kumimoji="0" lang="en-GB" altLang="en-US" b="0" i="0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: </a:t>
            </a:r>
            <a:r>
              <a:rPr kumimoji="0" lang="en-GB" altLang="en-US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Measuring </a:t>
            </a:r>
            <a:r>
              <a:rPr kumimoji="0" lang="en-GB" altLang="en-US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‘</a:t>
            </a:r>
            <a:r>
              <a:rPr kumimoji="0" lang="en-GB" altLang="en-US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</a:t>
            </a:r>
            <a:r>
              <a:rPr kumimoji="0" lang="en-GB" altLang="en-US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’</a:t>
            </a:r>
            <a:r>
              <a:rPr kumimoji="0" lang="en-GB" altLang="en-US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the gravitational force on Earth</a:t>
            </a:r>
            <a:endParaRPr kumimoji="0" lang="en-GB" altLang="en-US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altLang="en-US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 </a:t>
            </a:r>
            <a:endParaRPr kumimoji="0" lang="en-GB" altLang="en-US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altLang="en-US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What you need:  Newton Balance  (0-30N),  Scales (0-3kg) </a:t>
            </a:r>
            <a:endParaRPr kumimoji="0" lang="en-GB" altLang="en-US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altLang="en-US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 </a:t>
            </a:r>
            <a:endParaRPr kumimoji="0" lang="en-GB" altLang="en-US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altLang="en-US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What you have to do:</a:t>
            </a:r>
            <a:endParaRPr kumimoji="0" lang="en-GB" altLang="en-US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altLang="en-US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 </a:t>
            </a:r>
            <a:endParaRPr kumimoji="0" lang="en-GB" altLang="en-US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altLang="en-US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Use a Newton Balance and a set of Kilogram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altLang="en-US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scales to compare the mass and weight of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altLang="en-US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everyday objects on planet earth, including a one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altLang="en-US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litre bottle of water. </a:t>
            </a:r>
            <a:endParaRPr kumimoji="0" lang="en-GB" altLang="en-US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altLang="en-US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 </a:t>
            </a:r>
            <a:endParaRPr kumimoji="0" lang="en-GB" altLang="en-US" sz="1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altLang="en-US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 </a:t>
            </a:r>
            <a:endParaRPr kumimoji="0" lang="en-GB" altLang="en-US" sz="1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altLang="en-US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The gravitational pull = </a:t>
            </a:r>
            <a:r>
              <a:rPr kumimoji="0" lang="en-GB" altLang="en-US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</a:t>
            </a:r>
            <a:r>
              <a:rPr kumimoji="0" lang="en-GB" altLang="en-US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GB" altLang="en-US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	                </a:t>
            </a:r>
            <a:r>
              <a:rPr kumimoji="0" lang="en-GB" altLang="en-US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=  the number of Newtons / Kilogram </a:t>
            </a:r>
            <a:endParaRPr kumimoji="0" lang="en-GB" altLang="en-US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altLang="en-US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 </a:t>
            </a:r>
            <a:endParaRPr kumimoji="0" lang="en-GB" altLang="en-US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altLang="en-US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From your experiment ‘</a:t>
            </a:r>
            <a:r>
              <a:rPr kumimoji="0" lang="en-GB" altLang="en-US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</a:t>
            </a:r>
            <a:r>
              <a:rPr kumimoji="0" lang="en-GB" altLang="en-US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’ = </a:t>
            </a:r>
            <a:r>
              <a:rPr kumimoji="0" lang="en-GB" altLang="en-US" b="0" i="0" u="sng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                         </a:t>
            </a:r>
            <a:r>
              <a:rPr kumimoji="0" lang="en-GB" altLang="en-US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N/Kg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GB" altLang="en-US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				</a:t>
            </a:r>
            <a:r>
              <a:rPr kumimoji="0" lang="en-GB" altLang="en-US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approximately.</a:t>
            </a:r>
            <a:endParaRPr kumimoji="0" lang="en-GB" altLang="en-US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421230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4" name="Content Placeholder 3" descr="ORDER OF THE PLANETS.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-6836" y="1"/>
            <a:ext cx="12198835" cy="7943114"/>
          </a:xfrm>
        </p:spPr>
      </p:pic>
      <p:sp>
        <p:nvSpPr>
          <p:cNvPr id="3" name="TextBox 2"/>
          <p:cNvSpPr txBox="1"/>
          <p:nvPr/>
        </p:nvSpPr>
        <p:spPr>
          <a:xfrm>
            <a:off x="4214191" y="6096000"/>
            <a:ext cx="31142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We are Here!</a:t>
            </a:r>
          </a:p>
        </p:txBody>
      </p:sp>
      <p:cxnSp>
        <p:nvCxnSpPr>
          <p:cNvPr id="6" name="Straight Arrow Connector 5"/>
          <p:cNvCxnSpPr/>
          <p:nvPr/>
        </p:nvCxnSpPr>
        <p:spPr>
          <a:xfrm flipH="1" flipV="1">
            <a:off x="3763617" y="4174435"/>
            <a:ext cx="1033670" cy="189506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853960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704876" y="866350"/>
            <a:ext cx="4943060" cy="6135756"/>
          </a:xfrm>
        </p:spPr>
        <p:txBody>
          <a:bodyPr>
            <a:normAutofit fontScale="77500" lnSpcReduction="20000"/>
          </a:bodyPr>
          <a:lstStyle/>
          <a:p>
            <a:pPr marL="342900" indent="-342900">
              <a:buFont typeface="+mj-lt"/>
              <a:buAutoNum type="arabicPeriod"/>
            </a:pPr>
            <a:r>
              <a:rPr lang="en-GB" dirty="0"/>
              <a:t>Solar System</a:t>
            </a:r>
          </a:p>
          <a:p>
            <a:pPr marL="342900" indent="-342900">
              <a:buFont typeface="+mj-lt"/>
              <a:buAutoNum type="arabicPeriod"/>
            </a:pPr>
            <a:r>
              <a:rPr lang="en-GB" dirty="0"/>
              <a:t>Star</a:t>
            </a:r>
          </a:p>
          <a:p>
            <a:pPr marL="342900" indent="-342900">
              <a:buFont typeface="+mj-lt"/>
              <a:buAutoNum type="arabicPeriod"/>
            </a:pPr>
            <a:r>
              <a:rPr lang="en-GB" dirty="0"/>
              <a:t>Planet</a:t>
            </a:r>
          </a:p>
          <a:p>
            <a:pPr marL="342900" indent="-342900">
              <a:buFont typeface="+mj-lt"/>
              <a:buAutoNum type="arabicPeriod"/>
            </a:pPr>
            <a:r>
              <a:rPr lang="en-GB" dirty="0"/>
              <a:t>Moon</a:t>
            </a:r>
          </a:p>
          <a:p>
            <a:pPr marL="342900" indent="-342900">
              <a:buFont typeface="+mj-lt"/>
              <a:buAutoNum type="arabicPeriod"/>
            </a:pPr>
            <a:r>
              <a:rPr lang="en-GB" dirty="0"/>
              <a:t>Galaxy</a:t>
            </a:r>
          </a:p>
          <a:p>
            <a:pPr marL="342900" indent="-342900">
              <a:buFont typeface="+mj-lt"/>
              <a:buAutoNum type="arabicPeriod"/>
            </a:pPr>
            <a:r>
              <a:rPr lang="en-GB" dirty="0"/>
              <a:t>Milky Way</a:t>
            </a:r>
          </a:p>
          <a:p>
            <a:pPr marL="342900" indent="-342900">
              <a:buFont typeface="+mj-lt"/>
              <a:buAutoNum type="arabicPeriod"/>
            </a:pPr>
            <a:r>
              <a:rPr lang="en-GB" dirty="0"/>
              <a:t>Satellite</a:t>
            </a:r>
          </a:p>
          <a:p>
            <a:pPr marL="342900" indent="-342900">
              <a:buFont typeface="+mj-lt"/>
              <a:buAutoNum type="arabicPeriod"/>
            </a:pPr>
            <a:r>
              <a:rPr lang="en-GB" dirty="0"/>
              <a:t>Comet</a:t>
            </a:r>
          </a:p>
          <a:p>
            <a:pPr marL="342900" indent="-342900">
              <a:buFont typeface="+mj-lt"/>
              <a:buAutoNum type="arabicPeriod"/>
            </a:pPr>
            <a:r>
              <a:rPr lang="en-GB" dirty="0"/>
              <a:t>Meteor</a:t>
            </a:r>
          </a:p>
          <a:p>
            <a:pPr marL="342900" indent="-342900">
              <a:buFont typeface="+mj-lt"/>
              <a:buAutoNum type="arabicPeriod"/>
            </a:pPr>
            <a:r>
              <a:rPr lang="en-GB" dirty="0"/>
              <a:t>Asteroid </a:t>
            </a:r>
          </a:p>
          <a:p>
            <a:pPr marL="342900" indent="-342900">
              <a:buFont typeface="+mj-lt"/>
              <a:buAutoNum type="arabicPeriod"/>
            </a:pPr>
            <a:r>
              <a:rPr lang="en-GB" dirty="0"/>
              <a:t>Orbit</a:t>
            </a:r>
          </a:p>
          <a:p>
            <a:pPr marL="342900" indent="-342900">
              <a:buFont typeface="+mj-lt"/>
              <a:buAutoNum type="arabicPeriod"/>
            </a:pPr>
            <a:r>
              <a:rPr lang="en-GB" dirty="0"/>
              <a:t>Gravitational Field Strength</a:t>
            </a:r>
          </a:p>
          <a:p>
            <a:pPr marL="342900" indent="-342900">
              <a:buFont typeface="+mj-lt"/>
              <a:buAutoNum type="arabicPeriod"/>
            </a:pPr>
            <a:r>
              <a:rPr lang="en-GB" dirty="0"/>
              <a:t>Weight</a:t>
            </a:r>
          </a:p>
          <a:p>
            <a:pPr marL="342900" indent="-342900">
              <a:buFont typeface="+mj-lt"/>
              <a:buAutoNum type="arabicPeriod"/>
            </a:pPr>
            <a:r>
              <a:rPr lang="en-GB" dirty="0"/>
              <a:t>Mass</a:t>
            </a:r>
          </a:p>
          <a:p>
            <a:pPr marL="342900" indent="-342900">
              <a:buFont typeface="+mj-lt"/>
              <a:buAutoNum type="arabicPeriod"/>
            </a:pPr>
            <a:r>
              <a:rPr lang="en-GB" dirty="0"/>
              <a:t>Matter</a:t>
            </a:r>
          </a:p>
          <a:p>
            <a:pPr marL="342900" indent="-342900">
              <a:buFont typeface="+mj-lt"/>
              <a:buAutoNum type="arabicPeriod"/>
            </a:pPr>
            <a:r>
              <a:rPr lang="en-GB" dirty="0"/>
              <a:t>Light year</a:t>
            </a:r>
          </a:p>
          <a:p>
            <a:pPr marL="342900" indent="-342900">
              <a:buFont typeface="+mj-lt"/>
              <a:buAutoNum type="arabicPeriod"/>
            </a:pPr>
            <a:r>
              <a:rPr lang="en-GB" dirty="0"/>
              <a:t>Day</a:t>
            </a:r>
          </a:p>
          <a:p>
            <a:pPr marL="342900" indent="-342900">
              <a:buFont typeface="+mj-lt"/>
              <a:buAutoNum type="arabicPeriod"/>
            </a:pPr>
            <a:r>
              <a:rPr lang="en-GB" dirty="0"/>
              <a:t>Year</a:t>
            </a:r>
          </a:p>
          <a:p>
            <a:pPr marL="342900" indent="-342900">
              <a:buFont typeface="+mj-lt"/>
              <a:buAutoNum type="arabicPeriod"/>
            </a:pPr>
            <a:r>
              <a:rPr lang="en-GB" dirty="0"/>
              <a:t>Gravity</a:t>
            </a:r>
          </a:p>
          <a:p>
            <a:pPr marL="342900" indent="-342900">
              <a:buFont typeface="+mj-lt"/>
              <a:buAutoNum type="arabicPeriod"/>
            </a:pPr>
            <a:r>
              <a:rPr lang="en-GB" dirty="0"/>
              <a:t>Astronaut</a:t>
            </a:r>
          </a:p>
          <a:p>
            <a:endParaRPr lang="en-GB" dirty="0"/>
          </a:p>
          <a:p>
            <a:endParaRPr lang="en-GB" dirty="0"/>
          </a:p>
        </p:txBody>
      </p:sp>
      <p:sp>
        <p:nvSpPr>
          <p:cNvPr id="4" name="TextBox 3"/>
          <p:cNvSpPr txBox="1"/>
          <p:nvPr/>
        </p:nvSpPr>
        <p:spPr>
          <a:xfrm>
            <a:off x="371061" y="4757531"/>
            <a:ext cx="347207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/>
            <a:endParaRPr lang="en-GB" dirty="0"/>
          </a:p>
          <a:p>
            <a:endParaRPr lang="en-GB" dirty="0"/>
          </a:p>
        </p:txBody>
      </p:sp>
      <p:sp>
        <p:nvSpPr>
          <p:cNvPr id="6" name="TextBox 5"/>
          <p:cNvSpPr txBox="1"/>
          <p:nvPr/>
        </p:nvSpPr>
        <p:spPr>
          <a:xfrm>
            <a:off x="181246" y="741103"/>
            <a:ext cx="9398852" cy="5909310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chemeClr val="accent5">
                    <a:lumMod val="50000"/>
                  </a:schemeClr>
                </a:solidFill>
              </a:rPr>
              <a:t>A large mass at the centre of a solar system  that produces heat and light……………..</a:t>
            </a:r>
          </a:p>
          <a:p>
            <a:r>
              <a:rPr lang="en-GB" dirty="0">
                <a:solidFill>
                  <a:schemeClr val="accent5">
                    <a:lumMod val="50000"/>
                  </a:schemeClr>
                </a:solidFill>
              </a:rPr>
              <a:t>A cluster of billions of stars, held together by gravity……………..</a:t>
            </a:r>
          </a:p>
          <a:p>
            <a:r>
              <a:rPr lang="en-GB" dirty="0">
                <a:solidFill>
                  <a:schemeClr val="accent5">
                    <a:lumMod val="50000"/>
                  </a:schemeClr>
                </a:solidFill>
              </a:rPr>
              <a:t>Gravitational Force per unit mass. Measured in newtons per kg……………..</a:t>
            </a:r>
          </a:p>
          <a:p>
            <a:r>
              <a:rPr lang="en-GB" dirty="0">
                <a:solidFill>
                  <a:schemeClr val="accent5">
                    <a:lumMod val="50000"/>
                  </a:schemeClr>
                </a:solidFill>
              </a:rPr>
              <a:t>The force of attraction between all objects……………..</a:t>
            </a:r>
          </a:p>
          <a:p>
            <a:r>
              <a:rPr lang="en-GB" dirty="0">
                <a:solidFill>
                  <a:schemeClr val="accent5">
                    <a:lumMod val="50000"/>
                  </a:schemeClr>
                </a:solidFill>
              </a:rPr>
              <a:t>The force acting on an object due to the pull of gravity. Measured in Newtons……………..</a:t>
            </a:r>
          </a:p>
          <a:p>
            <a:r>
              <a:rPr lang="en-GB" dirty="0">
                <a:solidFill>
                  <a:schemeClr val="accent5">
                    <a:lumMod val="50000"/>
                  </a:schemeClr>
                </a:solidFill>
              </a:rPr>
              <a:t>The amount of matter an object contains. Mass is measured in 'kg'……………...</a:t>
            </a:r>
          </a:p>
          <a:p>
            <a:r>
              <a:rPr lang="en-GB" dirty="0">
                <a:solidFill>
                  <a:schemeClr val="accent5">
                    <a:lumMod val="50000"/>
                  </a:schemeClr>
                </a:solidFill>
              </a:rPr>
              <a:t>The time taken for a planet to turn once on its axis. ……………..</a:t>
            </a:r>
          </a:p>
          <a:p>
            <a:r>
              <a:rPr lang="en-GB" dirty="0">
                <a:solidFill>
                  <a:schemeClr val="accent5">
                    <a:lumMod val="50000"/>
                  </a:schemeClr>
                </a:solidFill>
              </a:rPr>
              <a:t>The time taken for a planet to complete one orbit of its star…………….</a:t>
            </a:r>
          </a:p>
          <a:p>
            <a:r>
              <a:rPr lang="en-GB" dirty="0">
                <a:solidFill>
                  <a:schemeClr val="accent5">
                    <a:lumMod val="50000"/>
                  </a:schemeClr>
                </a:solidFill>
              </a:rPr>
              <a:t>The distance travelled by light in one year…………….</a:t>
            </a:r>
          </a:p>
          <a:p>
            <a:r>
              <a:rPr lang="en-GB" dirty="0">
                <a:solidFill>
                  <a:schemeClr val="accent5">
                    <a:lumMod val="50000"/>
                  </a:schemeClr>
                </a:solidFill>
              </a:rPr>
              <a:t>Sub-atomic particles and anything made from them, such as atoms and molecules…………….</a:t>
            </a:r>
          </a:p>
          <a:p>
            <a:r>
              <a:rPr lang="en-GB" dirty="0">
                <a:solidFill>
                  <a:schemeClr val="accent5">
                    <a:lumMod val="50000"/>
                  </a:schemeClr>
                </a:solidFill>
              </a:rPr>
              <a:t>The path of an object as it revolves round another body. One complete revolution of an object………</a:t>
            </a:r>
          </a:p>
          <a:p>
            <a:r>
              <a:rPr lang="en-GB" dirty="0">
                <a:solidFill>
                  <a:schemeClr val="accent5">
                    <a:lumMod val="50000"/>
                  </a:schemeClr>
                </a:solidFill>
              </a:rPr>
              <a:t>A celestial body or man-made object that orbits a planet or a star…………….</a:t>
            </a:r>
          </a:p>
          <a:p>
            <a:r>
              <a:rPr lang="en-GB" dirty="0">
                <a:solidFill>
                  <a:schemeClr val="accent5">
                    <a:lumMod val="50000"/>
                  </a:schemeClr>
                </a:solidFill>
              </a:rPr>
              <a:t>A large ball of matter that orbits a star. It does not emit light itself…………….</a:t>
            </a:r>
          </a:p>
          <a:p>
            <a:r>
              <a:rPr lang="en-GB" dirty="0">
                <a:solidFill>
                  <a:schemeClr val="accent5">
                    <a:lumMod val="50000"/>
                  </a:schemeClr>
                </a:solidFill>
              </a:rPr>
              <a:t>A lump of matter that orbits a planet…………….</a:t>
            </a:r>
          </a:p>
          <a:p>
            <a:r>
              <a:rPr lang="en-GB" dirty="0">
                <a:solidFill>
                  <a:schemeClr val="accent5">
                    <a:lumMod val="50000"/>
                  </a:schemeClr>
                </a:solidFill>
              </a:rPr>
              <a:t>A celestial body bigger than 10m orbiting the sun generally between Mars and Jupiter…………….</a:t>
            </a:r>
          </a:p>
          <a:p>
            <a:r>
              <a:rPr lang="en-GB" dirty="0">
                <a:solidFill>
                  <a:schemeClr val="accent5">
                    <a:lumMod val="50000"/>
                  </a:schemeClr>
                </a:solidFill>
              </a:rPr>
              <a:t>A chunk of ice and rock originating in the outer solar system, often accompanied by a coma and a tail…………….</a:t>
            </a:r>
          </a:p>
          <a:p>
            <a:r>
              <a:rPr lang="en-GB" dirty="0">
                <a:solidFill>
                  <a:schemeClr val="accent5">
                    <a:lumMod val="50000"/>
                  </a:schemeClr>
                </a:solidFill>
              </a:rPr>
              <a:t>A streak of light seen when a space rock enters the atmosphere and starts burning up…………….</a:t>
            </a:r>
          </a:p>
          <a:p>
            <a:r>
              <a:rPr lang="en-GB" dirty="0">
                <a:solidFill>
                  <a:schemeClr val="accent5">
                    <a:lumMod val="50000"/>
                  </a:schemeClr>
                </a:solidFill>
              </a:rPr>
              <a:t>A system of planets or other bodies orbiting a star…………….</a:t>
            </a:r>
          </a:p>
          <a:p>
            <a:r>
              <a:rPr lang="en-GB" dirty="0">
                <a:solidFill>
                  <a:schemeClr val="accent5">
                    <a:lumMod val="50000"/>
                  </a:schemeClr>
                </a:solidFill>
              </a:rPr>
              <a:t>The galaxy that contains our solar system…………….</a:t>
            </a:r>
          </a:p>
          <a:p>
            <a:r>
              <a:rPr lang="en-GB" dirty="0">
                <a:solidFill>
                  <a:schemeClr val="accent5">
                    <a:lumMod val="50000"/>
                  </a:schemeClr>
                </a:solidFill>
              </a:rPr>
              <a:t>A person trained to travel beyond the earth’s atmosphere…………….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81246" y="258548"/>
            <a:ext cx="8329707" cy="36933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chemeClr val="accent1">
                    <a:lumMod val="50000"/>
                  </a:schemeClr>
                </a:solidFill>
              </a:rPr>
              <a:t>Jargon Buster – Which is Which?                       Number the definitions </a:t>
            </a:r>
          </a:p>
        </p:txBody>
      </p:sp>
    </p:spTree>
    <p:extLst>
      <p:ext uri="{BB962C8B-B14F-4D97-AF65-F5344CB8AC3E}">
        <p14:creationId xmlns:p14="http://schemas.microsoft.com/office/powerpoint/2010/main" val="12322666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84335205"/>
              </p:ext>
            </p:extLst>
          </p:nvPr>
        </p:nvGraphicFramePr>
        <p:xfrm>
          <a:off x="450575" y="775017"/>
          <a:ext cx="11237842" cy="589082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890842">
                  <a:extLst>
                    <a:ext uri="{9D8B030D-6E8A-4147-A177-3AD203B41FA5}">
                      <a16:colId xmlns:a16="http://schemas.microsoft.com/office/drawing/2014/main" xmlns="" val="3704563870"/>
                    </a:ext>
                  </a:extLst>
                </a:gridCol>
                <a:gridCol w="1865951">
                  <a:extLst>
                    <a:ext uri="{9D8B030D-6E8A-4147-A177-3AD203B41FA5}">
                      <a16:colId xmlns:a16="http://schemas.microsoft.com/office/drawing/2014/main" xmlns="" val="2117031619"/>
                    </a:ext>
                  </a:extLst>
                </a:gridCol>
                <a:gridCol w="1336262">
                  <a:extLst>
                    <a:ext uri="{9D8B030D-6E8A-4147-A177-3AD203B41FA5}">
                      <a16:colId xmlns:a16="http://schemas.microsoft.com/office/drawing/2014/main" xmlns="" val="1972164416"/>
                    </a:ext>
                  </a:extLst>
                </a:gridCol>
                <a:gridCol w="1215879">
                  <a:extLst>
                    <a:ext uri="{9D8B030D-6E8A-4147-A177-3AD203B41FA5}">
                      <a16:colId xmlns:a16="http://schemas.microsoft.com/office/drawing/2014/main" xmlns="" val="897761232"/>
                    </a:ext>
                  </a:extLst>
                </a:gridCol>
                <a:gridCol w="883061">
                  <a:extLst>
                    <a:ext uri="{9D8B030D-6E8A-4147-A177-3AD203B41FA5}">
                      <a16:colId xmlns:a16="http://schemas.microsoft.com/office/drawing/2014/main" xmlns="" val="577186404"/>
                    </a:ext>
                  </a:extLst>
                </a:gridCol>
                <a:gridCol w="1187541">
                  <a:extLst>
                    <a:ext uri="{9D8B030D-6E8A-4147-A177-3AD203B41FA5}">
                      <a16:colId xmlns:a16="http://schemas.microsoft.com/office/drawing/2014/main" xmlns="" val="2786504784"/>
                    </a:ext>
                  </a:extLst>
                </a:gridCol>
                <a:gridCol w="770457">
                  <a:extLst>
                    <a:ext uri="{9D8B030D-6E8A-4147-A177-3AD203B41FA5}">
                      <a16:colId xmlns:a16="http://schemas.microsoft.com/office/drawing/2014/main" xmlns="" val="4162200902"/>
                    </a:ext>
                  </a:extLst>
                </a:gridCol>
                <a:gridCol w="770457">
                  <a:extLst>
                    <a:ext uri="{9D8B030D-6E8A-4147-A177-3AD203B41FA5}">
                      <a16:colId xmlns:a16="http://schemas.microsoft.com/office/drawing/2014/main" xmlns="" val="1586485739"/>
                    </a:ext>
                  </a:extLst>
                </a:gridCol>
                <a:gridCol w="636702">
                  <a:extLst>
                    <a:ext uri="{9D8B030D-6E8A-4147-A177-3AD203B41FA5}">
                      <a16:colId xmlns:a16="http://schemas.microsoft.com/office/drawing/2014/main" xmlns="" val="1116400395"/>
                    </a:ext>
                  </a:extLst>
                </a:gridCol>
                <a:gridCol w="967416">
                  <a:extLst>
                    <a:ext uri="{9D8B030D-6E8A-4147-A177-3AD203B41FA5}">
                      <a16:colId xmlns:a16="http://schemas.microsoft.com/office/drawing/2014/main" xmlns="" val="236014619"/>
                    </a:ext>
                  </a:extLst>
                </a:gridCol>
                <a:gridCol w="713274">
                  <a:extLst>
                    <a:ext uri="{9D8B030D-6E8A-4147-A177-3AD203B41FA5}">
                      <a16:colId xmlns:a16="http://schemas.microsoft.com/office/drawing/2014/main" xmlns="" val="2551349368"/>
                    </a:ext>
                  </a:extLst>
                </a:gridCol>
              </a:tblGrid>
              <a:tr h="925225">
                <a:tc>
                  <a:txBody>
                    <a:bodyPr/>
                    <a:lstStyle/>
                    <a:p>
                      <a:pPr algn="l" fontAlgn="b"/>
                      <a:endParaRPr lang="en-GB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24" marR="8024" marT="8024" marB="0" anchor="b">
                    <a:solidFill>
                      <a:schemeClr val="tx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200" u="none" strike="noStrike" dirty="0">
                          <a:effectLst/>
                        </a:rPr>
                        <a:t>Distance in millions of   </a:t>
                      </a:r>
                      <a:endParaRPr lang="en-GB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24" marR="8024" marT="8024" marB="0" anchor="b">
                    <a:solidFill>
                      <a:schemeClr val="tx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200" u="none" strike="noStrike">
                          <a:effectLst/>
                        </a:rPr>
                        <a:t>Length of 1 year</a:t>
                      </a:r>
                      <a:endParaRPr lang="en-GB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24" marR="8024" marT="8024" marB="0" anchor="b">
                    <a:solidFill>
                      <a:schemeClr val="tx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200" u="none" strike="noStrike">
                          <a:effectLst/>
                        </a:rPr>
                        <a:t>Length of 1 day</a:t>
                      </a:r>
                      <a:endParaRPr lang="en-GB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24" marR="8024" marT="8024" marB="0" anchor="b">
                    <a:solidFill>
                      <a:schemeClr val="tx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200" u="none" strike="noStrike">
                          <a:effectLst/>
                        </a:rPr>
                        <a:t>Diameter at </a:t>
                      </a:r>
                      <a:endParaRPr lang="en-GB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24" marR="8024" marT="8024" marB="0" anchor="b">
                    <a:solidFill>
                      <a:schemeClr val="tx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200" u="none" strike="noStrike">
                          <a:effectLst/>
                        </a:rPr>
                        <a:t>Circumference</a:t>
                      </a:r>
                      <a:endParaRPr lang="en-GB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24" marR="8024" marT="8024" marB="0" anchor="b">
                    <a:solidFill>
                      <a:schemeClr val="tx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200" u="none" strike="noStrike">
                          <a:effectLst/>
                        </a:rPr>
                        <a:t>Satellites</a:t>
                      </a:r>
                      <a:endParaRPr lang="en-GB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24" marR="8024" marT="8024" marB="0" anchor="b">
                    <a:solidFill>
                      <a:schemeClr val="tx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200" u="none" strike="noStrike">
                          <a:effectLst/>
                        </a:rPr>
                        <a:t>Rings</a:t>
                      </a:r>
                      <a:endParaRPr lang="en-GB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24" marR="8024" marT="8024" marB="0" anchor="b">
                    <a:solidFill>
                      <a:schemeClr val="tx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200" u="none" strike="noStrike">
                          <a:effectLst/>
                        </a:rPr>
                        <a:t>Rotation</a:t>
                      </a:r>
                      <a:endParaRPr lang="en-GB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24" marR="8024" marT="8024" marB="0" anchor="b">
                    <a:solidFill>
                      <a:schemeClr val="tx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200" u="none" strike="noStrike">
                          <a:effectLst/>
                        </a:rPr>
                        <a:t>Surface temp </a:t>
                      </a:r>
                      <a:endParaRPr lang="en-GB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24" marR="8024" marT="8024" marB="0" anchor="b">
                    <a:solidFill>
                      <a:schemeClr val="tx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200" u="none" strike="noStrike">
                          <a:effectLst/>
                        </a:rPr>
                        <a:t>Gravity  </a:t>
                      </a:r>
                      <a:endParaRPr lang="en-GB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24" marR="8024" marT="8024" marB="0" anchor="b">
                    <a:solidFill>
                      <a:schemeClr val="tx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789670348"/>
                  </a:ext>
                </a:extLst>
              </a:tr>
              <a:tr h="496560">
                <a:tc>
                  <a:txBody>
                    <a:bodyPr/>
                    <a:lstStyle/>
                    <a:p>
                      <a:pPr algn="l" fontAlgn="b"/>
                      <a:endParaRPr lang="en-GB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24" marR="8024" marT="8024" marB="0" anchor="b">
                    <a:solidFill>
                      <a:schemeClr val="tx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200" u="none" strike="noStrike" dirty="0" err="1">
                          <a:effectLst/>
                        </a:rPr>
                        <a:t>kilometers</a:t>
                      </a:r>
                      <a:r>
                        <a:rPr lang="en-GB" sz="1200" u="none" strike="noStrike" dirty="0">
                          <a:effectLst/>
                        </a:rPr>
                        <a:t> from the sun</a:t>
                      </a:r>
                      <a:endParaRPr lang="en-GB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24" marR="8024" marT="8024" marB="0" anchor="b">
                    <a:solidFill>
                      <a:schemeClr val="tx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24" marR="8024" marT="8024" marB="0" anchor="b">
                    <a:solidFill>
                      <a:schemeClr val="tx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24" marR="8024" marT="8024" marB="0" anchor="b">
                    <a:solidFill>
                      <a:schemeClr val="tx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200" u="none" strike="noStrike">
                          <a:effectLst/>
                        </a:rPr>
                        <a:t>equator km</a:t>
                      </a:r>
                      <a:endParaRPr lang="en-GB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24" marR="8024" marT="8024" marB="0" anchor="b">
                    <a:solidFill>
                      <a:schemeClr val="tx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200" u="none" strike="noStrike">
                          <a:effectLst/>
                        </a:rPr>
                        <a:t>km</a:t>
                      </a:r>
                      <a:endParaRPr lang="en-GB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24" marR="8024" marT="8024" marB="0" anchor="b">
                    <a:solidFill>
                      <a:schemeClr val="tx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24" marR="8024" marT="8024" marB="0" anchor="b">
                    <a:solidFill>
                      <a:schemeClr val="tx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24" marR="8024" marT="8024" marB="0" anchor="b">
                    <a:solidFill>
                      <a:schemeClr val="tx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24" marR="8024" marT="8024" marB="0" anchor="b">
                    <a:solidFill>
                      <a:schemeClr val="tx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200" u="none" strike="noStrike">
                          <a:effectLst/>
                        </a:rPr>
                        <a:t>Celcius</a:t>
                      </a:r>
                      <a:endParaRPr lang="en-GB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24" marR="8024" marT="8024" marB="0" anchor="b">
                    <a:solidFill>
                      <a:schemeClr val="tx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200" u="none" strike="noStrike">
                          <a:effectLst/>
                        </a:rPr>
                        <a:t>N/Kg</a:t>
                      </a:r>
                      <a:endParaRPr lang="en-GB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24" marR="8024" marT="8024" marB="0" anchor="b">
                    <a:solidFill>
                      <a:schemeClr val="tx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942172167"/>
                  </a:ext>
                </a:extLst>
              </a:tr>
              <a:tr h="496560"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u="none" strike="noStrike" dirty="0">
                          <a:effectLst/>
                        </a:rPr>
                        <a:t>Mercury</a:t>
                      </a:r>
                      <a:endParaRPr lang="en-GB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24" marR="8024" marT="8024" marB="0" anchor="b">
                    <a:solidFill>
                      <a:schemeClr val="tx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200" u="none" strike="noStrike" dirty="0">
                          <a:effectLst/>
                        </a:rPr>
                        <a:t>69.7 - 45.9                   (58)</a:t>
                      </a:r>
                      <a:endParaRPr lang="en-GB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24" marR="8024" marT="8024" marB="0" anchor="b">
                    <a:solidFill>
                      <a:schemeClr val="tx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200" u="none" strike="noStrike" dirty="0">
                          <a:effectLst/>
                        </a:rPr>
                        <a:t>88 earth days</a:t>
                      </a:r>
                      <a:endParaRPr lang="en-GB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24" marR="8024" marT="8024" marB="0" anchor="b">
                    <a:solidFill>
                      <a:schemeClr val="tx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200" u="none" strike="noStrike">
                          <a:effectLst/>
                        </a:rPr>
                        <a:t>59 earth days</a:t>
                      </a:r>
                      <a:endParaRPr lang="en-GB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24" marR="8024" marT="8024" marB="0" anchor="b">
                    <a:solidFill>
                      <a:schemeClr val="tx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200" u="none" strike="noStrike">
                          <a:effectLst/>
                        </a:rPr>
                        <a:t>4,878</a:t>
                      </a:r>
                      <a:endParaRPr lang="en-GB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24" marR="8024" marT="8024" marB="0" anchor="b">
                    <a:solidFill>
                      <a:schemeClr val="tx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200" u="none" strike="noStrike">
                          <a:effectLst/>
                        </a:rPr>
                        <a:t>15,326</a:t>
                      </a:r>
                      <a:endParaRPr lang="en-GB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24" marR="8024" marT="8024" marB="0" anchor="b">
                    <a:solidFill>
                      <a:schemeClr val="tx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200" u="none" strike="noStrike">
                          <a:effectLst/>
                        </a:rPr>
                        <a:t>0</a:t>
                      </a:r>
                      <a:endParaRPr lang="en-GB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24" marR="8024" marT="8024" marB="0" anchor="b">
                    <a:solidFill>
                      <a:schemeClr val="tx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200" u="none" strike="noStrike">
                          <a:effectLst/>
                        </a:rPr>
                        <a:t>0</a:t>
                      </a:r>
                      <a:endParaRPr lang="en-GB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24" marR="8024" marT="8024" marB="0" anchor="b">
                    <a:solidFill>
                      <a:schemeClr val="tx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200" u="none" strike="noStrike">
                          <a:effectLst/>
                        </a:rPr>
                        <a:t>W to E</a:t>
                      </a:r>
                      <a:endParaRPr lang="en-GB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24" marR="8024" marT="8024" marB="0" anchor="b">
                    <a:solidFill>
                      <a:schemeClr val="tx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200" u="none" strike="noStrike">
                          <a:effectLst/>
                        </a:rPr>
                        <a:t>350</a:t>
                      </a:r>
                      <a:endParaRPr lang="en-GB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24" marR="8024" marT="8024" marB="0" anchor="b">
                    <a:solidFill>
                      <a:schemeClr val="tx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200" u="none" strike="noStrike">
                          <a:effectLst/>
                        </a:rPr>
                        <a:t>3.7</a:t>
                      </a:r>
                      <a:endParaRPr lang="en-GB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24" marR="8024" marT="8024" marB="0" anchor="b">
                    <a:solidFill>
                      <a:schemeClr val="tx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54775076"/>
                  </a:ext>
                </a:extLst>
              </a:tr>
              <a:tr h="496560"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u="none" strike="noStrike" dirty="0">
                          <a:effectLst/>
                        </a:rPr>
                        <a:t>Venus</a:t>
                      </a:r>
                      <a:endParaRPr lang="en-GB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24" marR="8024" marT="8024" marB="0" anchor="b">
                    <a:solidFill>
                      <a:schemeClr val="tx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200" u="none" strike="noStrike">
                          <a:effectLst/>
                        </a:rPr>
                        <a:t>109 -107.4                 (108)</a:t>
                      </a:r>
                      <a:endParaRPr lang="en-GB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24" marR="8024" marT="8024" marB="0" anchor="b">
                    <a:solidFill>
                      <a:schemeClr val="tx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200" u="none" strike="noStrike" dirty="0">
                          <a:effectLst/>
                        </a:rPr>
                        <a:t>225 earth days</a:t>
                      </a:r>
                      <a:endParaRPr lang="en-GB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24" marR="8024" marT="8024" marB="0" anchor="b">
                    <a:solidFill>
                      <a:schemeClr val="tx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200" u="none" strike="noStrike" dirty="0">
                          <a:effectLst/>
                        </a:rPr>
                        <a:t>243 earth days</a:t>
                      </a:r>
                      <a:endParaRPr lang="en-GB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24" marR="8024" marT="8024" marB="0" anchor="b">
                    <a:solidFill>
                      <a:schemeClr val="tx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200" u="none" strike="noStrike">
                          <a:effectLst/>
                        </a:rPr>
                        <a:t>12,104</a:t>
                      </a:r>
                      <a:endParaRPr lang="en-GB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24" marR="8024" marT="8024" marB="0" anchor="b">
                    <a:solidFill>
                      <a:schemeClr val="tx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200" u="none" strike="noStrike">
                          <a:effectLst/>
                        </a:rPr>
                        <a:t>38,025</a:t>
                      </a:r>
                      <a:endParaRPr lang="en-GB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24" marR="8024" marT="8024" marB="0" anchor="b">
                    <a:solidFill>
                      <a:schemeClr val="tx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200" u="none" strike="noStrike">
                          <a:effectLst/>
                        </a:rPr>
                        <a:t>0</a:t>
                      </a:r>
                      <a:endParaRPr lang="en-GB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24" marR="8024" marT="8024" marB="0" anchor="b">
                    <a:solidFill>
                      <a:schemeClr val="tx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200" u="none" strike="noStrike">
                          <a:effectLst/>
                        </a:rPr>
                        <a:t>0</a:t>
                      </a:r>
                      <a:endParaRPr lang="en-GB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24" marR="8024" marT="8024" marB="0" anchor="b">
                    <a:solidFill>
                      <a:schemeClr val="tx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200" u="none" strike="noStrike">
                          <a:effectLst/>
                        </a:rPr>
                        <a:t>E  to W </a:t>
                      </a:r>
                      <a:endParaRPr lang="en-GB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24" marR="8024" marT="8024" marB="0" anchor="b">
                    <a:solidFill>
                      <a:schemeClr val="tx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200" u="none" strike="noStrike">
                          <a:effectLst/>
                        </a:rPr>
                        <a:t>480</a:t>
                      </a:r>
                      <a:endParaRPr lang="en-GB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24" marR="8024" marT="8024" marB="0" anchor="b">
                    <a:solidFill>
                      <a:schemeClr val="tx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200" u="none" strike="noStrike">
                          <a:effectLst/>
                        </a:rPr>
                        <a:t>8.9</a:t>
                      </a:r>
                      <a:endParaRPr lang="en-GB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24" marR="8024" marT="8024" marB="0" anchor="b">
                    <a:solidFill>
                      <a:schemeClr val="tx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585611749"/>
                  </a:ext>
                </a:extLst>
              </a:tr>
              <a:tr h="496560"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u="none" strike="noStrike" dirty="0">
                          <a:effectLst/>
                        </a:rPr>
                        <a:t>Earth</a:t>
                      </a:r>
                      <a:endParaRPr lang="en-GB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24" marR="8024" marT="8024" marB="0" anchor="b">
                    <a:solidFill>
                      <a:schemeClr val="tx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200" u="none" strike="noStrike">
                          <a:effectLst/>
                        </a:rPr>
                        <a:t>152.1 - 147.1            (150)</a:t>
                      </a:r>
                      <a:endParaRPr lang="en-GB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24" marR="8024" marT="8024" marB="0" anchor="b">
                    <a:solidFill>
                      <a:schemeClr val="tx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200" u="none" strike="noStrike">
                          <a:effectLst/>
                        </a:rPr>
                        <a:t>365.26 earth days</a:t>
                      </a:r>
                      <a:endParaRPr lang="en-GB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24" marR="8024" marT="8024" marB="0" anchor="b">
                    <a:solidFill>
                      <a:schemeClr val="tx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200" u="none" strike="noStrike" dirty="0">
                          <a:effectLst/>
                        </a:rPr>
                        <a:t>23h 56m</a:t>
                      </a:r>
                      <a:endParaRPr lang="en-GB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24" marR="8024" marT="8024" marB="0" anchor="b">
                    <a:solidFill>
                      <a:schemeClr val="tx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200" u="none" strike="noStrike" dirty="0">
                          <a:effectLst/>
                        </a:rPr>
                        <a:t>12,755</a:t>
                      </a:r>
                      <a:endParaRPr lang="en-GB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24" marR="8024" marT="8024" marB="0" anchor="b">
                    <a:solidFill>
                      <a:schemeClr val="tx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200" u="none" strike="noStrike">
                          <a:effectLst/>
                        </a:rPr>
                        <a:t>40,071</a:t>
                      </a:r>
                      <a:endParaRPr lang="en-GB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24" marR="8024" marT="8024" marB="0" anchor="b">
                    <a:solidFill>
                      <a:schemeClr val="tx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200" u="none" strike="noStrike">
                          <a:effectLst/>
                        </a:rPr>
                        <a:t>1</a:t>
                      </a:r>
                      <a:endParaRPr lang="en-GB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24" marR="8024" marT="8024" marB="0" anchor="b">
                    <a:solidFill>
                      <a:schemeClr val="tx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200" u="none" strike="noStrike">
                          <a:effectLst/>
                        </a:rPr>
                        <a:t>0</a:t>
                      </a:r>
                      <a:endParaRPr lang="en-GB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24" marR="8024" marT="8024" marB="0" anchor="b">
                    <a:solidFill>
                      <a:schemeClr val="tx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200" u="none" strike="noStrike">
                          <a:effectLst/>
                        </a:rPr>
                        <a:t>W to E</a:t>
                      </a:r>
                      <a:endParaRPr lang="en-GB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24" marR="8024" marT="8024" marB="0" anchor="b">
                    <a:solidFill>
                      <a:schemeClr val="tx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200" u="none" strike="noStrike">
                          <a:effectLst/>
                        </a:rPr>
                        <a:t>22</a:t>
                      </a:r>
                      <a:endParaRPr lang="en-GB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24" marR="8024" marT="8024" marB="0" anchor="b">
                    <a:solidFill>
                      <a:schemeClr val="tx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200" u="none" strike="noStrike">
                          <a:effectLst/>
                        </a:rPr>
                        <a:t>9.8</a:t>
                      </a:r>
                      <a:endParaRPr lang="en-GB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24" marR="8024" marT="8024" marB="0" anchor="b">
                    <a:solidFill>
                      <a:schemeClr val="tx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486357689"/>
                  </a:ext>
                </a:extLst>
              </a:tr>
              <a:tr h="496560"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u="none" strike="noStrike" dirty="0">
                          <a:effectLst/>
                        </a:rPr>
                        <a:t>Mars</a:t>
                      </a:r>
                      <a:endParaRPr lang="en-GB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24" marR="8024" marT="8024" marB="0" anchor="b">
                    <a:solidFill>
                      <a:schemeClr val="tx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200" u="none" strike="noStrike">
                          <a:effectLst/>
                        </a:rPr>
                        <a:t>249.1 - 206.7            (228)</a:t>
                      </a:r>
                      <a:endParaRPr lang="en-GB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24" marR="8024" marT="8024" marB="0" anchor="b">
                    <a:solidFill>
                      <a:schemeClr val="tx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200" u="none" strike="noStrike">
                          <a:effectLst/>
                        </a:rPr>
                        <a:t>687 earth days</a:t>
                      </a:r>
                      <a:endParaRPr lang="en-GB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24" marR="8024" marT="8024" marB="0" anchor="b">
                    <a:solidFill>
                      <a:schemeClr val="tx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200" u="none" strike="noStrike">
                          <a:effectLst/>
                        </a:rPr>
                        <a:t>24h 37m</a:t>
                      </a:r>
                      <a:endParaRPr lang="en-GB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24" marR="8024" marT="8024" marB="0" anchor="b">
                    <a:solidFill>
                      <a:schemeClr val="tx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200" u="none" strike="noStrike" dirty="0">
                          <a:effectLst/>
                        </a:rPr>
                        <a:t>6,790</a:t>
                      </a:r>
                      <a:endParaRPr lang="en-GB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24" marR="8024" marT="8024" marB="0" anchor="b">
                    <a:solidFill>
                      <a:schemeClr val="tx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200" u="none" strike="noStrike">
                          <a:effectLst/>
                        </a:rPr>
                        <a:t>21.331</a:t>
                      </a:r>
                      <a:endParaRPr lang="en-GB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24" marR="8024" marT="8024" marB="0" anchor="b">
                    <a:solidFill>
                      <a:schemeClr val="tx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200" u="none" strike="noStrike">
                          <a:effectLst/>
                        </a:rPr>
                        <a:t>2</a:t>
                      </a:r>
                      <a:endParaRPr lang="en-GB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24" marR="8024" marT="8024" marB="0" anchor="b">
                    <a:solidFill>
                      <a:schemeClr val="tx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200" u="none" strike="noStrike">
                          <a:effectLst/>
                        </a:rPr>
                        <a:t>0</a:t>
                      </a:r>
                      <a:endParaRPr lang="en-GB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24" marR="8024" marT="8024" marB="0" anchor="b">
                    <a:solidFill>
                      <a:schemeClr val="tx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200" u="none" strike="noStrike">
                          <a:effectLst/>
                        </a:rPr>
                        <a:t>W to E</a:t>
                      </a:r>
                      <a:endParaRPr lang="en-GB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24" marR="8024" marT="8024" marB="0" anchor="b">
                    <a:solidFill>
                      <a:schemeClr val="tx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200" u="none" strike="noStrike">
                          <a:effectLst/>
                        </a:rPr>
                        <a:t>-23</a:t>
                      </a:r>
                      <a:endParaRPr lang="en-GB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24" marR="8024" marT="8024" marB="0" anchor="b">
                    <a:solidFill>
                      <a:schemeClr val="tx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200" u="none" strike="noStrike">
                          <a:effectLst/>
                        </a:rPr>
                        <a:t>3.7</a:t>
                      </a:r>
                      <a:endParaRPr lang="en-GB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24" marR="8024" marT="8024" marB="0" anchor="b">
                    <a:solidFill>
                      <a:schemeClr val="tx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376008692"/>
                  </a:ext>
                </a:extLst>
              </a:tr>
              <a:tr h="496560"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u="none" strike="noStrike" dirty="0">
                          <a:effectLst/>
                        </a:rPr>
                        <a:t>Jupiter</a:t>
                      </a:r>
                      <a:endParaRPr lang="en-GB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24" marR="8024" marT="8024" marB="0" anchor="b">
                    <a:solidFill>
                      <a:schemeClr val="tx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200" u="none" strike="noStrike">
                          <a:effectLst/>
                        </a:rPr>
                        <a:t>815.7 -740.9             (778)</a:t>
                      </a:r>
                      <a:endParaRPr lang="en-GB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24" marR="8024" marT="8024" marB="0" anchor="b">
                    <a:solidFill>
                      <a:schemeClr val="tx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200" u="none" strike="noStrike">
                          <a:effectLst/>
                        </a:rPr>
                        <a:t>11.9 earth years</a:t>
                      </a:r>
                      <a:endParaRPr lang="en-GB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24" marR="8024" marT="8024" marB="0" anchor="b">
                    <a:solidFill>
                      <a:schemeClr val="tx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200" u="none" strike="noStrike">
                          <a:effectLst/>
                        </a:rPr>
                        <a:t>9h 56m</a:t>
                      </a:r>
                      <a:endParaRPr lang="en-GB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24" marR="8024" marT="8024" marB="0" anchor="b">
                    <a:solidFill>
                      <a:schemeClr val="tx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200" u="none" strike="noStrike" dirty="0">
                          <a:effectLst/>
                        </a:rPr>
                        <a:t>142,796</a:t>
                      </a:r>
                      <a:endParaRPr lang="en-GB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24" marR="8024" marT="8024" marB="0" anchor="b">
                    <a:solidFill>
                      <a:schemeClr val="tx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200" u="none" strike="noStrike" dirty="0">
                          <a:effectLst/>
                        </a:rPr>
                        <a:t>448,665</a:t>
                      </a:r>
                      <a:endParaRPr lang="en-GB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24" marR="8024" marT="8024" marB="0" anchor="b">
                    <a:solidFill>
                      <a:schemeClr val="tx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200" u="none" strike="noStrike">
                          <a:effectLst/>
                        </a:rPr>
                        <a:t>16</a:t>
                      </a:r>
                      <a:endParaRPr lang="en-GB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24" marR="8024" marT="8024" marB="0" anchor="b">
                    <a:solidFill>
                      <a:schemeClr val="tx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200" u="none" strike="noStrike">
                          <a:effectLst/>
                        </a:rPr>
                        <a:t>1</a:t>
                      </a:r>
                      <a:endParaRPr lang="en-GB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24" marR="8024" marT="8024" marB="0" anchor="b">
                    <a:solidFill>
                      <a:schemeClr val="tx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200" u="none" strike="noStrike">
                          <a:effectLst/>
                        </a:rPr>
                        <a:t>W to E</a:t>
                      </a:r>
                      <a:endParaRPr lang="en-GB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24" marR="8024" marT="8024" marB="0" anchor="b">
                    <a:solidFill>
                      <a:schemeClr val="tx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200" u="none" strike="noStrike">
                          <a:effectLst/>
                        </a:rPr>
                        <a:t>-150</a:t>
                      </a:r>
                      <a:endParaRPr lang="en-GB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24" marR="8024" marT="8024" marB="0" anchor="b">
                    <a:solidFill>
                      <a:schemeClr val="tx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200" u="none" strike="noStrike">
                          <a:effectLst/>
                        </a:rPr>
                        <a:t>23</a:t>
                      </a:r>
                      <a:endParaRPr lang="en-GB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24" marR="8024" marT="8024" marB="0" anchor="b">
                    <a:solidFill>
                      <a:schemeClr val="tx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944898840"/>
                  </a:ext>
                </a:extLst>
              </a:tr>
              <a:tr h="496560"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u="none" strike="noStrike" dirty="0">
                          <a:effectLst/>
                        </a:rPr>
                        <a:t>Saturn</a:t>
                      </a:r>
                      <a:endParaRPr lang="en-GB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24" marR="8024" marT="8024" marB="0" anchor="b">
                    <a:solidFill>
                      <a:schemeClr val="tx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200" u="none" strike="noStrike">
                          <a:effectLst/>
                        </a:rPr>
                        <a:t>1,507 - 1,347           (1430)</a:t>
                      </a:r>
                      <a:endParaRPr lang="en-GB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24" marR="8024" marT="8024" marB="0" anchor="b">
                    <a:solidFill>
                      <a:schemeClr val="tx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200" u="none" strike="noStrike">
                          <a:effectLst/>
                        </a:rPr>
                        <a:t>29.5 earth years</a:t>
                      </a:r>
                      <a:endParaRPr lang="en-GB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24" marR="8024" marT="8024" marB="0" anchor="b">
                    <a:solidFill>
                      <a:schemeClr val="tx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200" u="none" strike="noStrike">
                          <a:effectLst/>
                        </a:rPr>
                        <a:t>10h 14m</a:t>
                      </a:r>
                      <a:endParaRPr lang="en-GB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24" marR="8024" marT="8024" marB="0" anchor="b">
                    <a:solidFill>
                      <a:schemeClr val="tx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200" u="none" strike="noStrike">
                          <a:effectLst/>
                        </a:rPr>
                        <a:t>120,660</a:t>
                      </a:r>
                      <a:endParaRPr lang="en-GB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24" marR="8024" marT="8024" marB="0" anchor="b">
                    <a:solidFill>
                      <a:schemeClr val="tx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200" u="none" strike="noStrike" dirty="0">
                          <a:effectLst/>
                        </a:rPr>
                        <a:t>379,113</a:t>
                      </a:r>
                      <a:endParaRPr lang="en-GB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24" marR="8024" marT="8024" marB="0" anchor="b">
                    <a:solidFill>
                      <a:schemeClr val="tx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200" u="none" strike="noStrike" dirty="0">
                          <a:effectLst/>
                        </a:rPr>
                        <a:t>20</a:t>
                      </a:r>
                      <a:endParaRPr lang="en-GB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24" marR="8024" marT="8024" marB="0" anchor="b">
                    <a:solidFill>
                      <a:schemeClr val="tx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200" u="none" strike="noStrike">
                          <a:effectLst/>
                        </a:rPr>
                        <a:t>thousands</a:t>
                      </a:r>
                      <a:endParaRPr lang="en-GB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24" marR="8024" marT="8024" marB="0" anchor="b">
                    <a:solidFill>
                      <a:schemeClr val="tx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200" u="none" strike="noStrike">
                          <a:effectLst/>
                        </a:rPr>
                        <a:t>W to E</a:t>
                      </a:r>
                      <a:endParaRPr lang="en-GB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24" marR="8024" marT="8024" marB="0" anchor="b">
                    <a:solidFill>
                      <a:schemeClr val="tx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200" u="none" strike="noStrike">
                          <a:effectLst/>
                        </a:rPr>
                        <a:t>-180</a:t>
                      </a:r>
                      <a:endParaRPr lang="en-GB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24" marR="8024" marT="8024" marB="0" anchor="b">
                    <a:solidFill>
                      <a:schemeClr val="tx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200" u="none" strike="noStrike">
                          <a:effectLst/>
                        </a:rPr>
                        <a:t>9</a:t>
                      </a:r>
                      <a:endParaRPr lang="en-GB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24" marR="8024" marT="8024" marB="0" anchor="b">
                    <a:solidFill>
                      <a:schemeClr val="tx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008084820"/>
                  </a:ext>
                </a:extLst>
              </a:tr>
              <a:tr h="496560"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u="none" strike="noStrike" dirty="0">
                          <a:effectLst/>
                        </a:rPr>
                        <a:t>Uranus</a:t>
                      </a:r>
                      <a:endParaRPr lang="en-GB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24" marR="8024" marT="8024" marB="0" anchor="b">
                    <a:solidFill>
                      <a:schemeClr val="tx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200" u="none" strike="noStrike">
                          <a:effectLst/>
                        </a:rPr>
                        <a:t>3,004-2,735             (2870)</a:t>
                      </a:r>
                      <a:endParaRPr lang="en-GB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24" marR="8024" marT="8024" marB="0" anchor="b">
                    <a:solidFill>
                      <a:schemeClr val="tx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200" u="none" strike="noStrike">
                          <a:effectLst/>
                        </a:rPr>
                        <a:t>84 earth years</a:t>
                      </a:r>
                      <a:endParaRPr lang="en-GB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24" marR="8024" marT="8024" marB="0" anchor="b">
                    <a:solidFill>
                      <a:schemeClr val="tx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200" u="none" strike="noStrike">
                          <a:effectLst/>
                        </a:rPr>
                        <a:t>17h 14m </a:t>
                      </a:r>
                      <a:endParaRPr lang="en-GB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24" marR="8024" marT="8024" marB="0" anchor="b">
                    <a:solidFill>
                      <a:schemeClr val="tx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200" u="none" strike="noStrike">
                          <a:effectLst/>
                        </a:rPr>
                        <a:t>51,118</a:t>
                      </a:r>
                      <a:endParaRPr lang="en-GB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24" marR="8024" marT="8024" marB="0" anchor="b">
                    <a:solidFill>
                      <a:schemeClr val="tx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200" u="none" strike="noStrike">
                          <a:effectLst/>
                        </a:rPr>
                        <a:t>160,612</a:t>
                      </a:r>
                      <a:endParaRPr lang="en-GB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24" marR="8024" marT="8024" marB="0" anchor="b">
                    <a:solidFill>
                      <a:schemeClr val="tx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200" u="none" strike="noStrike" dirty="0">
                          <a:effectLst/>
                        </a:rPr>
                        <a:t>15</a:t>
                      </a:r>
                      <a:endParaRPr lang="en-GB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24" marR="8024" marT="8024" marB="0" anchor="b">
                    <a:solidFill>
                      <a:schemeClr val="tx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200" u="none" strike="noStrike" dirty="0">
                          <a:effectLst/>
                        </a:rPr>
                        <a:t>11</a:t>
                      </a:r>
                      <a:endParaRPr lang="en-GB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24" marR="8024" marT="8024" marB="0" anchor="b">
                    <a:solidFill>
                      <a:schemeClr val="tx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200" u="none" strike="noStrike">
                          <a:effectLst/>
                        </a:rPr>
                        <a:t>E to W</a:t>
                      </a:r>
                      <a:endParaRPr lang="en-GB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24" marR="8024" marT="8024" marB="0" anchor="b">
                    <a:solidFill>
                      <a:schemeClr val="tx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200" u="none" strike="noStrike">
                          <a:effectLst/>
                        </a:rPr>
                        <a:t>-210</a:t>
                      </a:r>
                      <a:endParaRPr lang="en-GB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24" marR="8024" marT="8024" marB="0" anchor="b">
                    <a:solidFill>
                      <a:schemeClr val="tx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200" u="none" strike="noStrike">
                          <a:effectLst/>
                        </a:rPr>
                        <a:t>8.7</a:t>
                      </a:r>
                      <a:endParaRPr lang="en-GB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24" marR="8024" marT="8024" marB="0" anchor="b">
                    <a:solidFill>
                      <a:schemeClr val="tx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776518051"/>
                  </a:ext>
                </a:extLst>
              </a:tr>
              <a:tr h="496560"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u="none" strike="noStrike" dirty="0">
                          <a:effectLst/>
                        </a:rPr>
                        <a:t>Neptune</a:t>
                      </a:r>
                      <a:endParaRPr lang="en-GB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24" marR="8024" marT="8024" marB="0" anchor="b">
                    <a:solidFill>
                      <a:schemeClr val="tx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200" u="none" strike="noStrike">
                          <a:effectLst/>
                        </a:rPr>
                        <a:t>4,537 - 4,456           (5400)</a:t>
                      </a:r>
                      <a:endParaRPr lang="en-GB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24" marR="8024" marT="8024" marB="0" anchor="b">
                    <a:solidFill>
                      <a:schemeClr val="tx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200" u="none" strike="noStrike">
                          <a:effectLst/>
                        </a:rPr>
                        <a:t>164.8 earth years</a:t>
                      </a:r>
                      <a:endParaRPr lang="en-GB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24" marR="8024" marT="8024" marB="0" anchor="b">
                    <a:solidFill>
                      <a:schemeClr val="tx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200" u="none" strike="noStrike">
                          <a:effectLst/>
                        </a:rPr>
                        <a:t>16h 3m</a:t>
                      </a:r>
                      <a:endParaRPr lang="en-GB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24" marR="8024" marT="8024" marB="0" anchor="b">
                    <a:solidFill>
                      <a:schemeClr val="tx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200" u="none" strike="noStrike">
                          <a:effectLst/>
                        </a:rPr>
                        <a:t>49.528</a:t>
                      </a:r>
                      <a:endParaRPr lang="en-GB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24" marR="8024" marT="8024" marB="0" anchor="b">
                    <a:solidFill>
                      <a:schemeClr val="tx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200" u="none" strike="noStrike">
                          <a:effectLst/>
                        </a:rPr>
                        <a:t>155,610</a:t>
                      </a:r>
                      <a:endParaRPr lang="en-GB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24" marR="8024" marT="8024" marB="0" anchor="b">
                    <a:solidFill>
                      <a:schemeClr val="tx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200" u="none" strike="noStrike">
                          <a:effectLst/>
                        </a:rPr>
                        <a:t>8</a:t>
                      </a:r>
                      <a:endParaRPr lang="en-GB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24" marR="8024" marT="8024" marB="0" anchor="b">
                    <a:solidFill>
                      <a:schemeClr val="tx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200" u="none" strike="noStrike" dirty="0">
                          <a:effectLst/>
                        </a:rPr>
                        <a:t>5</a:t>
                      </a:r>
                      <a:endParaRPr lang="en-GB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24" marR="8024" marT="8024" marB="0" anchor="b">
                    <a:solidFill>
                      <a:schemeClr val="tx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200" u="none" strike="noStrike" dirty="0">
                          <a:effectLst/>
                        </a:rPr>
                        <a:t>E to W</a:t>
                      </a:r>
                      <a:endParaRPr lang="en-GB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24" marR="8024" marT="8024" marB="0" anchor="b">
                    <a:solidFill>
                      <a:schemeClr val="tx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200" u="none" strike="noStrike">
                          <a:effectLst/>
                        </a:rPr>
                        <a:t>-220</a:t>
                      </a:r>
                      <a:endParaRPr lang="en-GB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24" marR="8024" marT="8024" marB="0" anchor="b">
                    <a:solidFill>
                      <a:schemeClr val="tx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200" u="none" strike="noStrike">
                          <a:effectLst/>
                        </a:rPr>
                        <a:t>11</a:t>
                      </a:r>
                      <a:endParaRPr lang="en-GB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24" marR="8024" marT="8024" marB="0" anchor="b">
                    <a:solidFill>
                      <a:schemeClr val="tx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4000384622"/>
                  </a:ext>
                </a:extLst>
              </a:tr>
              <a:tr h="496560">
                <a:tc>
                  <a:txBody>
                    <a:bodyPr/>
                    <a:lstStyle/>
                    <a:p>
                      <a:pPr algn="l" fontAlgn="b"/>
                      <a:endParaRPr lang="en-GB" sz="1200" b="1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24" marR="8024" marT="8024" marB="0" anchor="b">
                    <a:solidFill>
                      <a:schemeClr val="tx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1200" b="0" i="0" u="none" strike="noStrike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24" marR="8024" marT="8024" marB="0" anchor="b">
                    <a:solidFill>
                      <a:schemeClr val="tx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1200" b="0" i="0" u="none" strike="noStrike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24" marR="8024" marT="8024" marB="0" anchor="b">
                    <a:solidFill>
                      <a:schemeClr val="tx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1200" b="0" i="0" u="none" strike="noStrike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24" marR="8024" marT="8024" marB="0" anchor="b">
                    <a:solidFill>
                      <a:schemeClr val="tx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1200" b="0" i="0" u="none" strike="noStrike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24" marR="8024" marT="8024" marB="0" anchor="b">
                    <a:solidFill>
                      <a:schemeClr val="tx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1200" b="0" i="0" u="none" strike="noStrike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24" marR="8024" marT="8024" marB="0" anchor="b">
                    <a:solidFill>
                      <a:schemeClr val="tx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1200" b="0" i="0" u="none" strike="noStrike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24" marR="8024" marT="8024" marB="0" anchor="b">
                    <a:solidFill>
                      <a:schemeClr val="tx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1200" b="0" i="0" u="none" strike="noStrike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24" marR="8024" marT="8024" marB="0" anchor="b">
                    <a:solidFill>
                      <a:schemeClr val="tx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1200" b="0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24" marR="8024" marT="8024" marB="0" anchor="b">
                    <a:solidFill>
                      <a:schemeClr val="tx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1200" b="0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24" marR="8024" marT="8024" marB="0" anchor="b">
                    <a:solidFill>
                      <a:schemeClr val="tx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24" marR="8024" marT="8024" marB="0" anchor="b">
                    <a:solidFill>
                      <a:schemeClr val="tx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697967441"/>
                  </a:ext>
                </a:extLst>
              </a:tr>
            </a:tbl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-454448" y="139250"/>
            <a:ext cx="1242605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/>
              <a:t>Astronomical Facts and Figures : Use the data to complete the following slides </a:t>
            </a:r>
          </a:p>
        </p:txBody>
      </p:sp>
    </p:spTree>
    <p:extLst>
      <p:ext uri="{BB962C8B-B14F-4D97-AF65-F5344CB8AC3E}">
        <p14:creationId xmlns:p14="http://schemas.microsoft.com/office/powerpoint/2010/main" val="5388664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1121122"/>
            <a:ext cx="3649662" cy="3649662"/>
          </a:xfrm>
        </p:spPr>
      </p:pic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6676824"/>
              </p:ext>
            </p:extLst>
          </p:nvPr>
        </p:nvGraphicFramePr>
        <p:xfrm>
          <a:off x="3786221" y="609600"/>
          <a:ext cx="8128000" cy="522203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64000">
                  <a:extLst>
                    <a:ext uri="{9D8B030D-6E8A-4147-A177-3AD203B41FA5}">
                      <a16:colId xmlns:a16="http://schemas.microsoft.com/office/drawing/2014/main" xmlns="" val="1713790208"/>
                    </a:ext>
                  </a:extLst>
                </a:gridCol>
                <a:gridCol w="4064000">
                  <a:extLst>
                    <a:ext uri="{9D8B030D-6E8A-4147-A177-3AD203B41FA5}">
                      <a16:colId xmlns:a16="http://schemas.microsoft.com/office/drawing/2014/main" xmlns="" val="1727723423"/>
                    </a:ext>
                  </a:extLst>
                </a:gridCol>
              </a:tblGrid>
              <a:tr h="509106"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Mercury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Facts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645240564"/>
                  </a:ext>
                </a:extLst>
              </a:tr>
              <a:tr h="640080">
                <a:tc>
                  <a:txBody>
                    <a:bodyPr/>
                    <a:lstStyle/>
                    <a:p>
                      <a:r>
                        <a:rPr lang="en-GB" dirty="0"/>
                        <a:t>Distance from the Sun </a:t>
                      </a:r>
                    </a:p>
                    <a:p>
                      <a:r>
                        <a:rPr lang="en-GB" dirty="0"/>
                        <a:t>(Millions of Kilometres)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317132077"/>
                  </a:ext>
                </a:extLst>
              </a:tr>
              <a:tr h="509106">
                <a:tc>
                  <a:txBody>
                    <a:bodyPr/>
                    <a:lstStyle/>
                    <a:p>
                      <a:r>
                        <a:rPr lang="en-GB" dirty="0"/>
                        <a:t>Length of 1 year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510314478"/>
                  </a:ext>
                </a:extLst>
              </a:tr>
              <a:tr h="509106">
                <a:tc>
                  <a:txBody>
                    <a:bodyPr/>
                    <a:lstStyle/>
                    <a:p>
                      <a:r>
                        <a:rPr lang="en-GB" dirty="0"/>
                        <a:t>Length of 1 day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482210069"/>
                  </a:ext>
                </a:extLst>
              </a:tr>
              <a:tr h="509106">
                <a:tc>
                  <a:txBody>
                    <a:bodyPr/>
                    <a:lstStyle/>
                    <a:p>
                      <a:r>
                        <a:rPr lang="en-GB" dirty="0"/>
                        <a:t>Diameter at the Equator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962756303"/>
                  </a:ext>
                </a:extLst>
              </a:tr>
              <a:tr h="509106">
                <a:tc>
                  <a:txBody>
                    <a:bodyPr/>
                    <a:lstStyle/>
                    <a:p>
                      <a:r>
                        <a:rPr lang="en-GB" dirty="0"/>
                        <a:t>Circumference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045097782"/>
                  </a:ext>
                </a:extLst>
              </a:tr>
              <a:tr h="509106">
                <a:tc>
                  <a:txBody>
                    <a:bodyPr/>
                    <a:lstStyle/>
                    <a:p>
                      <a:r>
                        <a:rPr lang="en-GB" dirty="0"/>
                        <a:t>Satellites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474397913"/>
                  </a:ext>
                </a:extLst>
              </a:tr>
              <a:tr h="509106">
                <a:tc>
                  <a:txBody>
                    <a:bodyPr/>
                    <a:lstStyle/>
                    <a:p>
                      <a:r>
                        <a:rPr lang="en-GB" dirty="0"/>
                        <a:t>Surface Temperature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643182575"/>
                  </a:ext>
                </a:extLst>
              </a:tr>
              <a:tr h="509106">
                <a:tc>
                  <a:txBody>
                    <a:bodyPr/>
                    <a:lstStyle/>
                    <a:p>
                      <a:r>
                        <a:rPr lang="en-GB" dirty="0"/>
                        <a:t>Gravity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416319981"/>
                  </a:ext>
                </a:extLst>
              </a:tr>
              <a:tr h="509106">
                <a:tc>
                  <a:txBody>
                    <a:bodyPr/>
                    <a:lstStyle/>
                    <a:p>
                      <a:r>
                        <a:rPr lang="en-GB" dirty="0"/>
                        <a:t>Rotation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6647615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689546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69343555"/>
              </p:ext>
            </p:extLst>
          </p:nvPr>
        </p:nvGraphicFramePr>
        <p:xfrm>
          <a:off x="3786221" y="609600"/>
          <a:ext cx="8128000" cy="544444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64000">
                  <a:extLst>
                    <a:ext uri="{9D8B030D-6E8A-4147-A177-3AD203B41FA5}">
                      <a16:colId xmlns:a16="http://schemas.microsoft.com/office/drawing/2014/main" xmlns="" val="1713790208"/>
                    </a:ext>
                  </a:extLst>
                </a:gridCol>
                <a:gridCol w="4064000">
                  <a:extLst>
                    <a:ext uri="{9D8B030D-6E8A-4147-A177-3AD203B41FA5}">
                      <a16:colId xmlns:a16="http://schemas.microsoft.com/office/drawing/2014/main" xmlns="" val="1727723423"/>
                    </a:ext>
                  </a:extLst>
                </a:gridCol>
              </a:tblGrid>
              <a:tr h="731520"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Venus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400" dirty="0"/>
                        <a:t>Facts</a:t>
                      </a:r>
                    </a:p>
                    <a:p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645240564"/>
                  </a:ext>
                </a:extLst>
              </a:tr>
              <a:tr h="640080">
                <a:tc>
                  <a:txBody>
                    <a:bodyPr/>
                    <a:lstStyle/>
                    <a:p>
                      <a:r>
                        <a:rPr lang="en-GB" dirty="0"/>
                        <a:t>Distance from the Sun </a:t>
                      </a:r>
                    </a:p>
                    <a:p>
                      <a:r>
                        <a:rPr lang="en-GB" dirty="0"/>
                        <a:t>(Millions of Kilometres)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317132077"/>
                  </a:ext>
                </a:extLst>
              </a:tr>
              <a:tr h="509106">
                <a:tc>
                  <a:txBody>
                    <a:bodyPr/>
                    <a:lstStyle/>
                    <a:p>
                      <a:r>
                        <a:rPr lang="en-GB" dirty="0"/>
                        <a:t>Length of 1 year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510314478"/>
                  </a:ext>
                </a:extLst>
              </a:tr>
              <a:tr h="509106">
                <a:tc>
                  <a:txBody>
                    <a:bodyPr/>
                    <a:lstStyle/>
                    <a:p>
                      <a:r>
                        <a:rPr lang="en-GB" dirty="0"/>
                        <a:t>Length of 1 day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482210069"/>
                  </a:ext>
                </a:extLst>
              </a:tr>
              <a:tr h="509106">
                <a:tc>
                  <a:txBody>
                    <a:bodyPr/>
                    <a:lstStyle/>
                    <a:p>
                      <a:r>
                        <a:rPr lang="en-GB" dirty="0"/>
                        <a:t>Diameter at the Equator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962756303"/>
                  </a:ext>
                </a:extLst>
              </a:tr>
              <a:tr h="509106">
                <a:tc>
                  <a:txBody>
                    <a:bodyPr/>
                    <a:lstStyle/>
                    <a:p>
                      <a:r>
                        <a:rPr lang="en-GB" dirty="0"/>
                        <a:t>Circumference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045097782"/>
                  </a:ext>
                </a:extLst>
              </a:tr>
              <a:tr h="509106">
                <a:tc>
                  <a:txBody>
                    <a:bodyPr/>
                    <a:lstStyle/>
                    <a:p>
                      <a:r>
                        <a:rPr lang="en-GB" dirty="0"/>
                        <a:t>Satellites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474397913"/>
                  </a:ext>
                </a:extLst>
              </a:tr>
              <a:tr h="509106">
                <a:tc>
                  <a:txBody>
                    <a:bodyPr/>
                    <a:lstStyle/>
                    <a:p>
                      <a:r>
                        <a:rPr lang="en-GB" dirty="0"/>
                        <a:t>Surface Temperature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643182575"/>
                  </a:ext>
                </a:extLst>
              </a:tr>
              <a:tr h="509106">
                <a:tc>
                  <a:txBody>
                    <a:bodyPr/>
                    <a:lstStyle/>
                    <a:p>
                      <a:r>
                        <a:rPr lang="en-GB" dirty="0"/>
                        <a:t>Gravity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416319981"/>
                  </a:ext>
                </a:extLst>
              </a:tr>
              <a:tr h="509106">
                <a:tc>
                  <a:txBody>
                    <a:bodyPr/>
                    <a:lstStyle/>
                    <a:p>
                      <a:r>
                        <a:rPr lang="en-GB" dirty="0"/>
                        <a:t>Rotation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664761504"/>
                  </a:ext>
                </a:extLst>
              </a:tr>
            </a:tbl>
          </a:graphicData>
        </a:graphic>
      </p:graphicFrame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36559" y="1372912"/>
            <a:ext cx="3649662" cy="3649662"/>
          </a:xfrm>
        </p:spPr>
      </p:pic>
    </p:spTree>
    <p:extLst>
      <p:ext uri="{BB962C8B-B14F-4D97-AF65-F5344CB8AC3E}">
        <p14:creationId xmlns:p14="http://schemas.microsoft.com/office/powerpoint/2010/main" val="35211851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86164065"/>
              </p:ext>
            </p:extLst>
          </p:nvPr>
        </p:nvGraphicFramePr>
        <p:xfrm>
          <a:off x="3786221" y="609600"/>
          <a:ext cx="8128000" cy="522203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64000">
                  <a:extLst>
                    <a:ext uri="{9D8B030D-6E8A-4147-A177-3AD203B41FA5}">
                      <a16:colId xmlns:a16="http://schemas.microsoft.com/office/drawing/2014/main" xmlns="" val="1713790208"/>
                    </a:ext>
                  </a:extLst>
                </a:gridCol>
                <a:gridCol w="4064000">
                  <a:extLst>
                    <a:ext uri="{9D8B030D-6E8A-4147-A177-3AD203B41FA5}">
                      <a16:colId xmlns:a16="http://schemas.microsoft.com/office/drawing/2014/main" xmlns="" val="1727723423"/>
                    </a:ext>
                  </a:extLst>
                </a:gridCol>
              </a:tblGrid>
              <a:tr h="509106"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Earth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Facts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645240564"/>
                  </a:ext>
                </a:extLst>
              </a:tr>
              <a:tr h="640080">
                <a:tc>
                  <a:txBody>
                    <a:bodyPr/>
                    <a:lstStyle/>
                    <a:p>
                      <a:r>
                        <a:rPr lang="en-GB" dirty="0"/>
                        <a:t>Distance from the Sun </a:t>
                      </a:r>
                    </a:p>
                    <a:p>
                      <a:r>
                        <a:rPr lang="en-GB" dirty="0"/>
                        <a:t>(Millions of Kilometres)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317132077"/>
                  </a:ext>
                </a:extLst>
              </a:tr>
              <a:tr h="509106">
                <a:tc>
                  <a:txBody>
                    <a:bodyPr/>
                    <a:lstStyle/>
                    <a:p>
                      <a:r>
                        <a:rPr lang="en-GB" dirty="0"/>
                        <a:t>Length of 1 year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510314478"/>
                  </a:ext>
                </a:extLst>
              </a:tr>
              <a:tr h="509106">
                <a:tc>
                  <a:txBody>
                    <a:bodyPr/>
                    <a:lstStyle/>
                    <a:p>
                      <a:r>
                        <a:rPr lang="en-GB" dirty="0"/>
                        <a:t>Length of 1 day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482210069"/>
                  </a:ext>
                </a:extLst>
              </a:tr>
              <a:tr h="509106">
                <a:tc>
                  <a:txBody>
                    <a:bodyPr/>
                    <a:lstStyle/>
                    <a:p>
                      <a:r>
                        <a:rPr lang="en-GB" dirty="0"/>
                        <a:t>Diameter at the Equator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962756303"/>
                  </a:ext>
                </a:extLst>
              </a:tr>
              <a:tr h="509106">
                <a:tc>
                  <a:txBody>
                    <a:bodyPr/>
                    <a:lstStyle/>
                    <a:p>
                      <a:r>
                        <a:rPr lang="en-GB" dirty="0"/>
                        <a:t>Circumference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045097782"/>
                  </a:ext>
                </a:extLst>
              </a:tr>
              <a:tr h="509106">
                <a:tc>
                  <a:txBody>
                    <a:bodyPr/>
                    <a:lstStyle/>
                    <a:p>
                      <a:r>
                        <a:rPr lang="en-GB" dirty="0"/>
                        <a:t>Satellites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474397913"/>
                  </a:ext>
                </a:extLst>
              </a:tr>
              <a:tr h="509106">
                <a:tc>
                  <a:txBody>
                    <a:bodyPr/>
                    <a:lstStyle/>
                    <a:p>
                      <a:r>
                        <a:rPr lang="en-GB" dirty="0"/>
                        <a:t>Surface Temperature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643182575"/>
                  </a:ext>
                </a:extLst>
              </a:tr>
              <a:tr h="509106">
                <a:tc>
                  <a:txBody>
                    <a:bodyPr/>
                    <a:lstStyle/>
                    <a:p>
                      <a:r>
                        <a:rPr lang="en-GB" dirty="0"/>
                        <a:t>Gravity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416319981"/>
                  </a:ext>
                </a:extLst>
              </a:tr>
              <a:tr h="509106">
                <a:tc>
                  <a:txBody>
                    <a:bodyPr/>
                    <a:lstStyle/>
                    <a:p>
                      <a:r>
                        <a:rPr lang="en-GB" dirty="0"/>
                        <a:t>Rotation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664761504"/>
                  </a:ext>
                </a:extLst>
              </a:tr>
            </a:tbl>
          </a:graphicData>
        </a:graphic>
      </p:graphicFrame>
      <p:pic>
        <p:nvPicPr>
          <p:cNvPr id="3" name="Content Placeholder 2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1505434"/>
            <a:ext cx="3649662" cy="3649662"/>
          </a:xfrm>
        </p:spPr>
      </p:pic>
    </p:spTree>
    <p:extLst>
      <p:ext uri="{BB962C8B-B14F-4D97-AF65-F5344CB8AC3E}">
        <p14:creationId xmlns:p14="http://schemas.microsoft.com/office/powerpoint/2010/main" val="25738650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09054520"/>
              </p:ext>
            </p:extLst>
          </p:nvPr>
        </p:nvGraphicFramePr>
        <p:xfrm>
          <a:off x="3786221" y="609600"/>
          <a:ext cx="8128000" cy="522203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64000">
                  <a:extLst>
                    <a:ext uri="{9D8B030D-6E8A-4147-A177-3AD203B41FA5}">
                      <a16:colId xmlns:a16="http://schemas.microsoft.com/office/drawing/2014/main" xmlns="" val="1713790208"/>
                    </a:ext>
                  </a:extLst>
                </a:gridCol>
                <a:gridCol w="4064000">
                  <a:extLst>
                    <a:ext uri="{9D8B030D-6E8A-4147-A177-3AD203B41FA5}">
                      <a16:colId xmlns:a16="http://schemas.microsoft.com/office/drawing/2014/main" xmlns="" val="1727723423"/>
                    </a:ext>
                  </a:extLst>
                </a:gridCol>
              </a:tblGrid>
              <a:tr h="509106"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Mars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Facts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645240564"/>
                  </a:ext>
                </a:extLst>
              </a:tr>
              <a:tr h="640080">
                <a:tc>
                  <a:txBody>
                    <a:bodyPr/>
                    <a:lstStyle/>
                    <a:p>
                      <a:r>
                        <a:rPr lang="en-GB" dirty="0"/>
                        <a:t>Distance from the Sun </a:t>
                      </a:r>
                    </a:p>
                    <a:p>
                      <a:r>
                        <a:rPr lang="en-GB" dirty="0"/>
                        <a:t>(Millions of Kilometres)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317132077"/>
                  </a:ext>
                </a:extLst>
              </a:tr>
              <a:tr h="509106">
                <a:tc>
                  <a:txBody>
                    <a:bodyPr/>
                    <a:lstStyle/>
                    <a:p>
                      <a:r>
                        <a:rPr lang="en-GB" dirty="0"/>
                        <a:t>Length of 1 year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510314478"/>
                  </a:ext>
                </a:extLst>
              </a:tr>
              <a:tr h="509106">
                <a:tc>
                  <a:txBody>
                    <a:bodyPr/>
                    <a:lstStyle/>
                    <a:p>
                      <a:r>
                        <a:rPr lang="en-GB" dirty="0"/>
                        <a:t>Length of 1 day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482210069"/>
                  </a:ext>
                </a:extLst>
              </a:tr>
              <a:tr h="509106">
                <a:tc>
                  <a:txBody>
                    <a:bodyPr/>
                    <a:lstStyle/>
                    <a:p>
                      <a:r>
                        <a:rPr lang="en-GB" dirty="0"/>
                        <a:t>Diameter at the Equator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962756303"/>
                  </a:ext>
                </a:extLst>
              </a:tr>
              <a:tr h="509106">
                <a:tc>
                  <a:txBody>
                    <a:bodyPr/>
                    <a:lstStyle/>
                    <a:p>
                      <a:r>
                        <a:rPr lang="en-GB" dirty="0"/>
                        <a:t>Circumference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045097782"/>
                  </a:ext>
                </a:extLst>
              </a:tr>
              <a:tr h="509106">
                <a:tc>
                  <a:txBody>
                    <a:bodyPr/>
                    <a:lstStyle/>
                    <a:p>
                      <a:r>
                        <a:rPr lang="en-GB" dirty="0"/>
                        <a:t>Satellites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474397913"/>
                  </a:ext>
                </a:extLst>
              </a:tr>
              <a:tr h="509106">
                <a:tc>
                  <a:txBody>
                    <a:bodyPr/>
                    <a:lstStyle/>
                    <a:p>
                      <a:r>
                        <a:rPr lang="en-GB" dirty="0"/>
                        <a:t>Surface Temperature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643182575"/>
                  </a:ext>
                </a:extLst>
              </a:tr>
              <a:tr h="509106">
                <a:tc>
                  <a:txBody>
                    <a:bodyPr/>
                    <a:lstStyle/>
                    <a:p>
                      <a:r>
                        <a:rPr lang="en-GB" dirty="0"/>
                        <a:t>Gravity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416319981"/>
                  </a:ext>
                </a:extLst>
              </a:tr>
              <a:tr h="509106">
                <a:tc>
                  <a:txBody>
                    <a:bodyPr/>
                    <a:lstStyle/>
                    <a:p>
                      <a:r>
                        <a:rPr lang="en-GB" dirty="0"/>
                        <a:t>Rotation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664761504"/>
                  </a:ext>
                </a:extLst>
              </a:tr>
            </a:tbl>
          </a:graphicData>
        </a:graphic>
      </p:graphicFrame>
      <p:pic>
        <p:nvPicPr>
          <p:cNvPr id="3" name="Content Placeholder 2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45772" y="1537252"/>
            <a:ext cx="3538331" cy="3538331"/>
          </a:xfrm>
        </p:spPr>
      </p:pic>
    </p:spTree>
    <p:extLst>
      <p:ext uri="{BB962C8B-B14F-4D97-AF65-F5344CB8AC3E}">
        <p14:creationId xmlns:p14="http://schemas.microsoft.com/office/powerpoint/2010/main" val="35031932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98190498"/>
              </p:ext>
            </p:extLst>
          </p:nvPr>
        </p:nvGraphicFramePr>
        <p:xfrm>
          <a:off x="3786221" y="609600"/>
          <a:ext cx="8128000" cy="522203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64000">
                  <a:extLst>
                    <a:ext uri="{9D8B030D-6E8A-4147-A177-3AD203B41FA5}">
                      <a16:colId xmlns:a16="http://schemas.microsoft.com/office/drawing/2014/main" xmlns="" val="1713790208"/>
                    </a:ext>
                  </a:extLst>
                </a:gridCol>
                <a:gridCol w="4064000">
                  <a:extLst>
                    <a:ext uri="{9D8B030D-6E8A-4147-A177-3AD203B41FA5}">
                      <a16:colId xmlns:a16="http://schemas.microsoft.com/office/drawing/2014/main" xmlns="" val="1727723423"/>
                    </a:ext>
                  </a:extLst>
                </a:gridCol>
              </a:tblGrid>
              <a:tr h="509106"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Jupiter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Facts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645240564"/>
                  </a:ext>
                </a:extLst>
              </a:tr>
              <a:tr h="640080">
                <a:tc>
                  <a:txBody>
                    <a:bodyPr/>
                    <a:lstStyle/>
                    <a:p>
                      <a:r>
                        <a:rPr lang="en-GB" dirty="0"/>
                        <a:t>Distance from the Sun </a:t>
                      </a:r>
                    </a:p>
                    <a:p>
                      <a:r>
                        <a:rPr lang="en-GB" dirty="0"/>
                        <a:t>(Millions of Kilometres)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317132077"/>
                  </a:ext>
                </a:extLst>
              </a:tr>
              <a:tr h="509106">
                <a:tc>
                  <a:txBody>
                    <a:bodyPr/>
                    <a:lstStyle/>
                    <a:p>
                      <a:r>
                        <a:rPr lang="en-GB" dirty="0"/>
                        <a:t>Length of 1 year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510314478"/>
                  </a:ext>
                </a:extLst>
              </a:tr>
              <a:tr h="509106">
                <a:tc>
                  <a:txBody>
                    <a:bodyPr/>
                    <a:lstStyle/>
                    <a:p>
                      <a:r>
                        <a:rPr lang="en-GB" dirty="0"/>
                        <a:t>Length of 1 day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482210069"/>
                  </a:ext>
                </a:extLst>
              </a:tr>
              <a:tr h="509106">
                <a:tc>
                  <a:txBody>
                    <a:bodyPr/>
                    <a:lstStyle/>
                    <a:p>
                      <a:r>
                        <a:rPr lang="en-GB" dirty="0"/>
                        <a:t>Diameter at the Equator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962756303"/>
                  </a:ext>
                </a:extLst>
              </a:tr>
              <a:tr h="509106">
                <a:tc>
                  <a:txBody>
                    <a:bodyPr/>
                    <a:lstStyle/>
                    <a:p>
                      <a:r>
                        <a:rPr lang="en-GB" dirty="0"/>
                        <a:t>Circumference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045097782"/>
                  </a:ext>
                </a:extLst>
              </a:tr>
              <a:tr h="509106">
                <a:tc>
                  <a:txBody>
                    <a:bodyPr/>
                    <a:lstStyle/>
                    <a:p>
                      <a:r>
                        <a:rPr lang="en-GB" dirty="0"/>
                        <a:t>Satellites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474397913"/>
                  </a:ext>
                </a:extLst>
              </a:tr>
              <a:tr h="509106">
                <a:tc>
                  <a:txBody>
                    <a:bodyPr/>
                    <a:lstStyle/>
                    <a:p>
                      <a:r>
                        <a:rPr lang="en-GB" dirty="0"/>
                        <a:t>Surface Temperature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643182575"/>
                  </a:ext>
                </a:extLst>
              </a:tr>
              <a:tr h="509106">
                <a:tc>
                  <a:txBody>
                    <a:bodyPr/>
                    <a:lstStyle/>
                    <a:p>
                      <a:r>
                        <a:rPr lang="en-GB" dirty="0"/>
                        <a:t>Gravity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416319981"/>
                  </a:ext>
                </a:extLst>
              </a:tr>
              <a:tr h="509106">
                <a:tc>
                  <a:txBody>
                    <a:bodyPr/>
                    <a:lstStyle/>
                    <a:p>
                      <a:r>
                        <a:rPr lang="en-GB" dirty="0"/>
                        <a:t>Rotation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664761504"/>
                  </a:ext>
                </a:extLst>
              </a:tr>
            </a:tbl>
          </a:graphicData>
        </a:graphic>
      </p:graphicFrame>
      <p:pic>
        <p:nvPicPr>
          <p:cNvPr id="3" name="Content Placeholder 2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4718" y="1550504"/>
            <a:ext cx="3494944" cy="3494944"/>
          </a:xfrm>
        </p:spPr>
      </p:pic>
    </p:spTree>
    <p:extLst>
      <p:ext uri="{BB962C8B-B14F-4D97-AF65-F5344CB8AC3E}">
        <p14:creationId xmlns:p14="http://schemas.microsoft.com/office/powerpoint/2010/main" val="32648706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elestial">
  <a:themeElements>
    <a:clrScheme name="Celestial">
      <a:dk1>
        <a:sysClr val="windowText" lastClr="000000"/>
      </a:dk1>
      <a:lt1>
        <a:sysClr val="window" lastClr="FFFFFF"/>
      </a:lt1>
      <a:dk2>
        <a:srgbClr val="3F296A"/>
      </a:dk2>
      <a:lt2>
        <a:srgbClr val="EBEBEB"/>
      </a:lt2>
      <a:accent1>
        <a:srgbClr val="E84574"/>
      </a:accent1>
      <a:accent2>
        <a:srgbClr val="798FF2"/>
      </a:accent2>
      <a:accent3>
        <a:srgbClr val="95C369"/>
      </a:accent3>
      <a:accent4>
        <a:srgbClr val="EE875A"/>
      </a:accent4>
      <a:accent5>
        <a:srgbClr val="C363E8"/>
      </a:accent5>
      <a:accent6>
        <a:srgbClr val="6AADC8"/>
      </a:accent6>
      <a:hlink>
        <a:srgbClr val="FE80C7"/>
      </a:hlink>
      <a:folHlink>
        <a:srgbClr val="FBA3EC"/>
      </a:folHlink>
    </a:clrScheme>
    <a:fontScheme name="Celestial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elestial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lumMod val="110000"/>
              </a:schemeClr>
            </a:gs>
            <a:gs pos="100000">
              <a:schemeClr val="phClr">
                <a:tint val="82000"/>
                <a:alpha val="74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00000"/>
              </a:schemeClr>
            </a:gs>
            <a:gs pos="100000">
              <a:schemeClr val="phClr">
                <a:shade val="88000"/>
                <a:lumMod val="88000"/>
              </a:schemeClr>
            </a:gs>
          </a:gsLst>
          <a:lin ang="5400000" scaled="1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5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38100" h="127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shade val="96000"/>
                <a:hueMod val="100000"/>
                <a:satMod val="180000"/>
                <a:lumMod val="110000"/>
              </a:schemeClr>
            </a:gs>
            <a:gs pos="100000">
              <a:schemeClr val="phClr">
                <a:shade val="96000"/>
                <a:satMod val="160000"/>
                <a:lumMod val="100000"/>
              </a:schemeClr>
            </a:gs>
          </a:gsLst>
          <a:lin ang="4740000" scaled="1"/>
        </a:gradFill>
        <a:blipFill>
          <a:blip xmlns:r="http://schemas.openxmlformats.org/officeDocument/2006/relationships" r:embed="rId1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Celestial" id="{C4BB2A3D-0E93-4C5F-B0D2-9D3FCE089CC5}" vid="{61DDDE80-2DFA-4F2A-B66F-72059846BDA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063A8CB457A2645A72A4A8C3E4258AB" ma:contentTypeVersion="10" ma:contentTypeDescription="Create a new document." ma:contentTypeScope="" ma:versionID="620f55b08a7e49c3faf83fd2f3423dfa">
  <xsd:schema xmlns:xsd="http://www.w3.org/2001/XMLSchema" xmlns:xs="http://www.w3.org/2001/XMLSchema" xmlns:p="http://schemas.microsoft.com/office/2006/metadata/properties" xmlns:ns2="fbe43fa3-c3b5-4b45-9b08-e949fe1baaea" xmlns:ns3="92dbe3bf-9ad7-4d17-b755-4ae7a5b101cc" targetNamespace="http://schemas.microsoft.com/office/2006/metadata/properties" ma:root="true" ma:fieldsID="8aeb1204a93fbac47d853daf2981a978" ns2:_="" ns3:_="">
    <xsd:import namespace="fbe43fa3-c3b5-4b45-9b08-e949fe1baaea"/>
    <xsd:import namespace="92dbe3bf-9ad7-4d17-b755-4ae7a5b101cc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Location" minOccurs="0"/>
                <xsd:element ref="ns3:SharedWithUsers" minOccurs="0"/>
                <xsd:element ref="ns3:SharedWithDetails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be43fa3-c3b5-4b45-9b08-e949fe1baae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description="" ma:hidden="true" ma:internalName="MediaServiceDateTaken" ma:readOnly="true">
      <xsd:simpleType>
        <xsd:restriction base="dms:Text"/>
      </xsd:simpleType>
    </xsd:element>
    <xsd:element name="MediaServiceAutoTags" ma:index="11" nillable="true" ma:displayName="MediaServiceAutoTags" ma:description="" ma:internalName="MediaServiceAutoTags" ma:readOnly="true">
      <xsd:simpleType>
        <xsd:restriction base="dms:Text"/>
      </xsd:simpleType>
    </xsd:element>
    <xsd:element name="MediaServiceLocation" ma:index="12" nillable="true" ma:displayName="MediaServiceLocation" ma:description="" ma:internalName="MediaServiceLocation" ma:readOnly="true">
      <xsd:simpleType>
        <xsd:restriction base="dms:Text"/>
      </xsd:simpleType>
    </xsd:element>
    <xsd:element name="MediaServiceOCR" ma:index="15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2dbe3bf-9ad7-4d17-b755-4ae7a5b101cc" elementFormDefault="qualified">
    <xsd:import namespace="http://schemas.microsoft.com/office/2006/documentManagement/types"/>
    <xsd:import namespace="http://schemas.microsoft.com/office/infopath/2007/PartnerControls"/>
    <xsd:element name="SharedWithUsers" ma:index="13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4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6C9776CA-14FA-4A6B-AA8D-67B8B3212CCC}"/>
</file>

<file path=customXml/itemProps2.xml><?xml version="1.0" encoding="utf-8"?>
<ds:datastoreItem xmlns:ds="http://schemas.openxmlformats.org/officeDocument/2006/customXml" ds:itemID="{BC61C924-8DD7-43DC-B31B-31FA16DEB028}"/>
</file>

<file path=customXml/itemProps3.xml><?xml version="1.0" encoding="utf-8"?>
<ds:datastoreItem xmlns:ds="http://schemas.openxmlformats.org/officeDocument/2006/customXml" ds:itemID="{2FF35CDB-D225-41B5-B320-45F1C50A6CE8}"/>
</file>

<file path=docProps/app.xml><?xml version="1.0" encoding="utf-8"?>
<Properties xmlns="http://schemas.openxmlformats.org/officeDocument/2006/extended-properties" xmlns:vt="http://schemas.openxmlformats.org/officeDocument/2006/docPropsVTypes">
  <Template>TM03457452[[fn=Celestial]]</Template>
  <TotalTime>2142</TotalTime>
  <Words>1002</Words>
  <Application>Microsoft Office PowerPoint</Application>
  <PresentationFormat>Custom</PresentationFormat>
  <Paragraphs>346</Paragraphs>
  <Slides>17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8" baseType="lpstr">
      <vt:lpstr>Celestial</vt:lpstr>
      <vt:lpstr>Our Solar System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ASTRONOMICAL distances</vt:lpstr>
      <vt:lpstr>Measuring Gravity on earth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Our Solar System</dc:title>
  <dc:creator>jess cooke</dc:creator>
  <cp:lastModifiedBy>Rebecca MacLennan</cp:lastModifiedBy>
  <cp:revision>64</cp:revision>
  <dcterms:created xsi:type="dcterms:W3CDTF">2016-07-11T15:21:23Z</dcterms:created>
  <dcterms:modified xsi:type="dcterms:W3CDTF">2017-02-13T15:18:51Z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0x0101000063A8CB457A2645A72A4A8C3E4258AB</vt:lpwstr>
  </property>
</Properties>
</file>